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406" r:id="rId2"/>
    <p:sldId id="257" r:id="rId3"/>
    <p:sldId id="273" r:id="rId4"/>
    <p:sldId id="327" r:id="rId5"/>
    <p:sldId id="274" r:id="rId6"/>
    <p:sldId id="373" r:id="rId7"/>
    <p:sldId id="276" r:id="rId8"/>
    <p:sldId id="301" r:id="rId9"/>
    <p:sldId id="315" r:id="rId10"/>
    <p:sldId id="329" r:id="rId11"/>
    <p:sldId id="312" r:id="rId12"/>
    <p:sldId id="427" r:id="rId13"/>
    <p:sldId id="328" r:id="rId14"/>
    <p:sldId id="305" r:id="rId15"/>
    <p:sldId id="307" r:id="rId16"/>
    <p:sldId id="306" r:id="rId17"/>
    <p:sldId id="332" r:id="rId18"/>
    <p:sldId id="330" r:id="rId19"/>
    <p:sldId id="339" r:id="rId20"/>
    <p:sldId id="331" r:id="rId21"/>
    <p:sldId id="335" r:id="rId22"/>
    <p:sldId id="333" r:id="rId23"/>
    <p:sldId id="281" r:id="rId24"/>
    <p:sldId id="337" r:id="rId25"/>
    <p:sldId id="336" r:id="rId26"/>
    <p:sldId id="338" r:id="rId27"/>
    <p:sldId id="354" r:id="rId28"/>
    <p:sldId id="347" r:id="rId29"/>
    <p:sldId id="357" r:id="rId30"/>
    <p:sldId id="324" r:id="rId31"/>
    <p:sldId id="407" r:id="rId32"/>
    <p:sldId id="409" r:id="rId33"/>
    <p:sldId id="410" r:id="rId34"/>
    <p:sldId id="342" r:id="rId35"/>
    <p:sldId id="340" r:id="rId36"/>
    <p:sldId id="343" r:id="rId37"/>
    <p:sldId id="341" r:id="rId38"/>
    <p:sldId id="411" r:id="rId39"/>
    <p:sldId id="412" r:id="rId40"/>
    <p:sldId id="348" r:id="rId41"/>
    <p:sldId id="349" r:id="rId42"/>
    <p:sldId id="284" r:id="rId43"/>
    <p:sldId id="358" r:id="rId44"/>
    <p:sldId id="359" r:id="rId45"/>
    <p:sldId id="360" r:id="rId46"/>
    <p:sldId id="363" r:id="rId47"/>
    <p:sldId id="372" r:id="rId48"/>
    <p:sldId id="353" r:id="rId49"/>
    <p:sldId id="370" r:id="rId50"/>
    <p:sldId id="362" r:id="rId51"/>
    <p:sldId id="368" r:id="rId52"/>
    <p:sldId id="321" r:id="rId53"/>
    <p:sldId id="365" r:id="rId54"/>
    <p:sldId id="364" r:id="rId55"/>
    <p:sldId id="367" r:id="rId56"/>
    <p:sldId id="287" r:id="rId57"/>
    <p:sldId id="320" r:id="rId58"/>
    <p:sldId id="418" r:id="rId59"/>
    <p:sldId id="419" r:id="rId60"/>
    <p:sldId id="420" r:id="rId61"/>
    <p:sldId id="421" r:id="rId62"/>
    <p:sldId id="422" r:id="rId63"/>
    <p:sldId id="423" r:id="rId64"/>
    <p:sldId id="425" r:id="rId65"/>
    <p:sldId id="426" r:id="rId66"/>
    <p:sldId id="318" r:id="rId67"/>
    <p:sldId id="374" r:id="rId68"/>
    <p:sldId id="375" r:id="rId69"/>
    <p:sldId id="376" r:id="rId70"/>
    <p:sldId id="378" r:id="rId71"/>
    <p:sldId id="383" r:id="rId72"/>
    <p:sldId id="381" r:id="rId73"/>
    <p:sldId id="382" r:id="rId74"/>
    <p:sldId id="379" r:id="rId75"/>
    <p:sldId id="380" r:id="rId76"/>
    <p:sldId id="377" r:id="rId77"/>
    <p:sldId id="371" r:id="rId78"/>
    <p:sldId id="389" r:id="rId79"/>
    <p:sldId id="298" r:id="rId80"/>
    <p:sldId id="299" r:id="rId81"/>
    <p:sldId id="396" r:id="rId82"/>
    <p:sldId id="397" r:id="rId83"/>
    <p:sldId id="398" r:id="rId84"/>
    <p:sldId id="400" r:id="rId85"/>
    <p:sldId id="416" r:id="rId86"/>
    <p:sldId id="428" r:id="rId87"/>
    <p:sldId id="275" r:id="rId88"/>
    <p:sldId id="387"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008000"/>
    <a:srgbClr val="0033CC"/>
    <a:srgbClr val="FF00FF"/>
    <a:srgbClr val="993300"/>
    <a:srgbClr val="00FF00"/>
    <a:srgbClr val="00FFFF"/>
    <a:srgbClr val="9900CC"/>
    <a:srgbClr val="0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4444" autoAdjust="0"/>
  </p:normalViewPr>
  <p:slideViewPr>
    <p:cSldViewPr snapToGrid="0" showGuides="1">
      <p:cViewPr>
        <p:scale>
          <a:sx n="75" d="100"/>
          <a:sy n="75" d="100"/>
        </p:scale>
        <p:origin x="-954" y="-456"/>
      </p:cViewPr>
      <p:guideLst>
        <p:guide orient="horz" pos="833"/>
        <p:guide pos="18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emf"/><Relationship Id="rId1" Type="http://schemas.openxmlformats.org/officeDocument/2006/relationships/image" Target="../media/image16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wmf"/><Relationship Id="rId1" Type="http://schemas.openxmlformats.org/officeDocument/2006/relationships/image" Target="../media/image165.emf"/><Relationship Id="rId4" Type="http://schemas.openxmlformats.org/officeDocument/2006/relationships/image" Target="../media/image169.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1.wmf"/><Relationship Id="rId1" Type="http://schemas.openxmlformats.org/officeDocument/2006/relationships/image" Target="../media/image17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7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wmf"/><Relationship Id="rId1" Type="http://schemas.openxmlformats.org/officeDocument/2006/relationships/image" Target="../media/image16.emf"/><Relationship Id="rId4"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1CCA5F-95DF-4539-AB08-2B147469EA29}" type="datetimeFigureOut">
              <a:rPr lang="en-US" smtClean="0"/>
              <a:pPr/>
              <a:t>10/15/2018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5E8BF7-3E8F-4512-911D-BD511120650E}" type="slidenum">
              <a:rPr lang="en-US" smtClean="0"/>
              <a:pPr/>
              <a:t>‹#›</a:t>
            </a:fld>
            <a:endParaRPr lang="en-US"/>
          </a:p>
        </p:txBody>
      </p:sp>
    </p:spTree>
    <p:extLst>
      <p:ext uri="{BB962C8B-B14F-4D97-AF65-F5344CB8AC3E}">
        <p14:creationId xmlns="" xmlns:p14="http://schemas.microsoft.com/office/powerpoint/2010/main" val="426099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C0EDA6-60EC-4D61-8464-09D7F099783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Bell labs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Michael </a:t>
            </a:r>
            <a:r>
              <a:rPr lang="en-US" dirty="0" err="1" smtClean="0"/>
              <a:t>Tompsett</a:t>
            </a:r>
            <a:r>
              <a:rPr lang="en-US" dirty="0" smtClean="0"/>
              <a:t>-actually</a:t>
            </a:r>
            <a:r>
              <a:rPr lang="en-US" baseline="0" dirty="0" smtClean="0"/>
              <a:t> used it as a </a:t>
            </a:r>
            <a:r>
              <a:rPr lang="en-US" baseline="0" dirty="0" err="1" smtClean="0"/>
              <a:t>photodetector</a:t>
            </a:r>
            <a:endParaRPr lang="en-US" dirty="0" smtClean="0"/>
          </a:p>
          <a:p>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44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77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79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four consecutive first order reactions, A→B→C→D→E</a:t>
            </a:r>
            <a:endParaRPr lang="en-US" dirty="0"/>
          </a:p>
        </p:txBody>
      </p:sp>
      <p:sp>
        <p:nvSpPr>
          <p:cNvPr id="4" name="Slide Number Placeholder 3"/>
          <p:cNvSpPr>
            <a:spLocks noGrp="1"/>
          </p:cNvSpPr>
          <p:nvPr>
            <p:ph type="sldNum" sz="quarter" idx="10"/>
          </p:nvPr>
        </p:nvSpPr>
        <p:spPr/>
        <p:txBody>
          <a:bodyPr/>
          <a:lstStyle/>
          <a:p>
            <a:fld id="{77EEF3DF-ED4D-4B87-8915-C9112E8372F5}" type="slidenum">
              <a:rPr lang="en-US" smtClean="0">
                <a:solidFill>
                  <a:prstClr val="black"/>
                </a:solidFill>
              </a:rPr>
              <a:pPr/>
              <a:t>83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four consecutive first order reactions, A→B→C→D→E</a:t>
            </a:r>
            <a:endParaRPr lang="en-US" dirty="0"/>
          </a:p>
        </p:txBody>
      </p:sp>
      <p:sp>
        <p:nvSpPr>
          <p:cNvPr id="4" name="Slide Number Placeholder 3"/>
          <p:cNvSpPr>
            <a:spLocks noGrp="1"/>
          </p:cNvSpPr>
          <p:nvPr>
            <p:ph type="sldNum" sz="quarter" idx="10"/>
          </p:nvPr>
        </p:nvSpPr>
        <p:spPr/>
        <p:txBody>
          <a:bodyPr/>
          <a:lstStyle/>
          <a:p>
            <a:fld id="{77EEF3DF-ED4D-4B87-8915-C9112E8372F5}" type="slidenum">
              <a:rPr lang="en-US" smtClean="0">
                <a:solidFill>
                  <a:prstClr val="black"/>
                </a:solidFill>
              </a:rPr>
              <a:pPr/>
              <a:t>84</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25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is held at a more positive voltage than the previous one</a:t>
            </a:r>
          </a:p>
          <a:p>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31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34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emptied and then refilled</a:t>
            </a:r>
          </a:p>
          <a:p>
            <a:r>
              <a:rPr lang="en-US" dirty="0" smtClean="0"/>
              <a:t>Explosion (shockwave)</a:t>
            </a:r>
            <a:r>
              <a:rPr lang="en-US" baseline="0" dirty="0" smtClean="0"/>
              <a:t>, bulb popping cascade </a:t>
            </a:r>
          </a:p>
          <a:p>
            <a:r>
              <a:rPr lang="en-US" baseline="0" dirty="0" smtClean="0"/>
              <a:t>$20-30 million in damaged tubes</a:t>
            </a:r>
          </a:p>
          <a:p>
            <a:r>
              <a:rPr lang="en-US" baseline="0" dirty="0" smtClean="0"/>
              <a:t>2001 60% of the PMTs destroyed in &lt;2 seconds</a:t>
            </a:r>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37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D5E8BF7-3E8F-4512-911D-BD511120650E}" type="slidenum">
              <a:rPr lang="en-US" smtClean="0"/>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89" y="274638"/>
            <a:ext cx="822942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87" y="1600203"/>
            <a:ext cx="4031021"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3968" y="1600203"/>
            <a:ext cx="403274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70093BC0-9A5B-4CD9-9059-FF4847EC9739}"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169F4F-38A4-40DB-A3D5-66B4651E4DE3}"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53DF4-0E5D-4B0F-934B-9E335D8A46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69F4F-38A4-40DB-A3D5-66B4651E4DE3}" type="datetimeFigureOut">
              <a:rPr lang="en-US" smtClean="0"/>
              <a:pPr/>
              <a:t>10/15/2018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53DF4-0E5D-4B0F-934B-9E335D8A46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gif"/></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eb.archive.org/web/20141121114532/http:/www.esfm2005.ipn.mx/ESFM_Images/paper1.pdf" TargetMode="Externa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2.bin"/><Relationship Id="rId10"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24.pn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gif"/><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1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png"/><Relationship Id="rId1" Type="http://schemas.openxmlformats.org/officeDocument/2006/relationships/slideLayout" Target="../slideLayouts/slideLayout12.xml"/><Relationship Id="rId4" Type="http://schemas.openxmlformats.org/officeDocument/2006/relationships/image" Target="../media/image103.jpeg"/></Relationships>
</file>

<file path=ppt/slides/_rels/slide5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gif"/><Relationship Id="rId2" Type="http://schemas.openxmlformats.org/officeDocument/2006/relationships/image" Target="../media/image104.png"/><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6.v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15.png"/><Relationship Id="rId5" Type="http://schemas.openxmlformats.org/officeDocument/2006/relationships/oleObject" Target="../embeddings/oleObject11.bin"/><Relationship Id="rId4" Type="http://schemas.openxmlformats.org/officeDocument/2006/relationships/image" Target="../media/image11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17.png"/><Relationship Id="rId4" Type="http://schemas.openxmlformats.org/officeDocument/2006/relationships/oleObject" Target="../embeddings/oleObject12.bin"/></Relationships>
</file>

<file path=ppt/slides/_rels/slide58.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19.png"/><Relationship Id="rId4" Type="http://schemas.openxmlformats.org/officeDocument/2006/relationships/oleObject" Target="../embeddings/oleObject13.bin"/></Relationships>
</file>

<file path=ppt/slides/_rels/slide59.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26.jpeg"/><Relationship Id="rId5" Type="http://schemas.openxmlformats.org/officeDocument/2006/relationships/image" Target="../media/image125.gif"/><Relationship Id="rId4" Type="http://schemas.openxmlformats.org/officeDocument/2006/relationships/image" Target="../media/image124.jpe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29.png"/><Relationship Id="rId5" Type="http://schemas.openxmlformats.org/officeDocument/2006/relationships/image" Target="../media/image124.jpeg"/><Relationship Id="rId4" Type="http://schemas.openxmlformats.org/officeDocument/2006/relationships/image" Target="../media/image128.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32.jpeg"/><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6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jpeg"/></Relationships>
</file>

<file path=ppt/slides/_rels/slide77.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gif"/><Relationship Id="rId4" Type="http://schemas.openxmlformats.org/officeDocument/2006/relationships/image" Target="../media/image151.gif"/><Relationship Id="rId9" Type="http://schemas.openxmlformats.org/officeDocument/2006/relationships/image" Target="../media/image15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8.gi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3.png"/><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17.bin"/><Relationship Id="rId5" Type="http://schemas.openxmlformats.org/officeDocument/2006/relationships/image" Target="../media/image162.png"/><Relationship Id="rId4" Type="http://schemas.openxmlformats.org/officeDocument/2006/relationships/image" Target="../media/image161.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27.bin"/><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85.xml.rels><?xml version="1.0" encoding="UTF-8" standalone="yes"?>
<Relationships xmlns="http://schemas.openxmlformats.org/package/2006/relationships"><Relationship Id="rId3" Type="http://schemas.openxmlformats.org/officeDocument/2006/relationships/hyperlink" Target="https://www.sciencedirect.com/science/article/pii/0025540868900238?via=ihub" TargetMode="External"/><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5320" y="351147"/>
            <a:ext cx="7772400" cy="1470025"/>
          </a:xfrm>
        </p:spPr>
        <p:txBody>
          <a:bodyPr/>
          <a:lstStyle/>
          <a:p>
            <a:r>
              <a:rPr lang="en-US" dirty="0" smtClean="0"/>
              <a:t>CHM 5681</a:t>
            </a:r>
            <a:endParaRPr lang="en-US" dirty="0"/>
          </a:p>
        </p:txBody>
      </p:sp>
      <p:sp>
        <p:nvSpPr>
          <p:cNvPr id="3" name="Subtitle 2"/>
          <p:cNvSpPr>
            <a:spLocks noGrp="1"/>
          </p:cNvSpPr>
          <p:nvPr>
            <p:ph type="subTitle" idx="1"/>
          </p:nvPr>
        </p:nvSpPr>
        <p:spPr>
          <a:xfrm>
            <a:off x="1351280" y="1467556"/>
            <a:ext cx="6400800" cy="1184760"/>
          </a:xfrm>
        </p:spPr>
        <p:txBody>
          <a:bodyPr>
            <a:normAutofit/>
          </a:bodyPr>
          <a:lstStyle/>
          <a:p>
            <a:r>
              <a:rPr lang="en-US" sz="4000" dirty="0" smtClean="0">
                <a:solidFill>
                  <a:schemeClr val="tx1"/>
                </a:solidFill>
              </a:rPr>
              <a:t>Absorption Spectroscopy</a:t>
            </a:r>
            <a:endParaRPr lang="en-US" sz="4000" dirty="0">
              <a:solidFill>
                <a:schemeClr val="tx1"/>
              </a:solidFill>
            </a:endParaRPr>
          </a:p>
        </p:txBody>
      </p:sp>
      <p:sp>
        <p:nvSpPr>
          <p:cNvPr id="5" name="Slide Number Placeholder 4"/>
          <p:cNvSpPr>
            <a:spLocks noGrp="1"/>
          </p:cNvSpPr>
          <p:nvPr>
            <p:ph type="sldNum" sz="quarter" idx="12"/>
          </p:nvPr>
        </p:nvSpPr>
        <p:spPr/>
        <p:txBody>
          <a:bodyPr/>
          <a:lstStyle/>
          <a:p>
            <a:fld id="{C306B510-9EFE-40F6-9759-0796E16A2C2F}" type="slidenum">
              <a:rPr lang="en-US" smtClean="0"/>
              <a:pPr/>
              <a:t>1</a:t>
            </a:fld>
            <a:endParaRPr lang="en-US"/>
          </a:p>
        </p:txBody>
      </p:sp>
      <p:sp>
        <p:nvSpPr>
          <p:cNvPr id="8" name="Rounded Rectangle 7"/>
          <p:cNvSpPr/>
          <p:nvPr/>
        </p:nvSpPr>
        <p:spPr>
          <a:xfrm>
            <a:off x="2537686" y="2473840"/>
            <a:ext cx="4057650" cy="1962613"/>
          </a:xfrm>
          <a:prstGeom prst="roundRect">
            <a:avLst/>
          </a:prstGeom>
          <a:solidFill>
            <a:srgbClr val="00CC00">
              <a:alpha val="1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2880586" y="3175142"/>
            <a:ext cx="603660" cy="704626"/>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02397" y="2749258"/>
            <a:ext cx="1027472" cy="411518"/>
          </a:xfrm>
          <a:prstGeom prst="rect">
            <a:avLst/>
          </a:prstGeom>
          <a:noFill/>
        </p:spPr>
        <p:txBody>
          <a:bodyPr wrap="square" rtlCol="0">
            <a:spAutoFit/>
          </a:bodyPr>
          <a:lstStyle/>
          <a:p>
            <a:pPr algn="ctr"/>
            <a:r>
              <a:rPr lang="en-US" sz="2000" dirty="0" smtClean="0"/>
              <a:t>Source</a:t>
            </a:r>
            <a:endParaRPr lang="en-US" sz="2000" dirty="0"/>
          </a:p>
        </p:txBody>
      </p:sp>
      <p:sp>
        <p:nvSpPr>
          <p:cNvPr id="11" name="Oval 10"/>
          <p:cNvSpPr/>
          <p:nvPr/>
        </p:nvSpPr>
        <p:spPr>
          <a:xfrm rot="341964">
            <a:off x="3368409" y="3435379"/>
            <a:ext cx="101059" cy="18916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3618201" y="3059384"/>
            <a:ext cx="529209" cy="379863"/>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3" name="Cube 12"/>
          <p:cNvSpPr/>
          <p:nvPr/>
        </p:nvSpPr>
        <p:spPr>
          <a:xfrm>
            <a:off x="4341616" y="3123763"/>
            <a:ext cx="272520" cy="704626"/>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45989" y="3827030"/>
            <a:ext cx="1206297" cy="411518"/>
          </a:xfrm>
          <a:prstGeom prst="rect">
            <a:avLst/>
          </a:prstGeom>
          <a:noFill/>
        </p:spPr>
        <p:txBody>
          <a:bodyPr wrap="square" rtlCol="0">
            <a:spAutoFit/>
          </a:bodyPr>
          <a:lstStyle/>
          <a:p>
            <a:pPr algn="ctr"/>
            <a:r>
              <a:rPr lang="en-US" sz="2000" dirty="0" smtClean="0"/>
              <a:t>Sample</a:t>
            </a:r>
            <a:endParaRPr lang="en-US" sz="2000" dirty="0"/>
          </a:p>
        </p:txBody>
      </p:sp>
      <p:sp>
        <p:nvSpPr>
          <p:cNvPr id="15" name="TextBox 14"/>
          <p:cNvSpPr txBox="1"/>
          <p:nvPr/>
        </p:nvSpPr>
        <p:spPr>
          <a:xfrm>
            <a:off x="5170989" y="2746862"/>
            <a:ext cx="1395772" cy="411518"/>
          </a:xfrm>
          <a:prstGeom prst="rect">
            <a:avLst/>
          </a:prstGeom>
          <a:noFill/>
        </p:spPr>
        <p:txBody>
          <a:bodyPr wrap="square" rtlCol="0">
            <a:spAutoFit/>
          </a:bodyPr>
          <a:lstStyle/>
          <a:p>
            <a:pPr algn="ctr"/>
            <a:r>
              <a:rPr lang="en-US" sz="2000" dirty="0" smtClean="0"/>
              <a:t>Detector</a:t>
            </a:r>
            <a:endParaRPr lang="en-US" sz="2000" dirty="0"/>
          </a:p>
        </p:txBody>
      </p:sp>
      <p:sp>
        <p:nvSpPr>
          <p:cNvPr id="16" name="Cube 15"/>
          <p:cNvSpPr/>
          <p:nvPr/>
        </p:nvSpPr>
        <p:spPr>
          <a:xfrm>
            <a:off x="5541236" y="3165345"/>
            <a:ext cx="603660" cy="704626"/>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97"/>
          <p:cNvSpPr>
            <a:spLocks noChangeAspect="1"/>
          </p:cNvSpPr>
          <p:nvPr/>
        </p:nvSpPr>
        <p:spPr bwMode="auto">
          <a:xfrm rot="324265" flipH="1">
            <a:off x="3441850" y="3465394"/>
            <a:ext cx="815764" cy="158015"/>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8" name="Freeform 97"/>
          <p:cNvSpPr>
            <a:spLocks noChangeAspect="1"/>
          </p:cNvSpPr>
          <p:nvPr/>
        </p:nvSpPr>
        <p:spPr bwMode="auto">
          <a:xfrm rot="324265" flipH="1">
            <a:off x="4651524" y="3465394"/>
            <a:ext cx="815764" cy="158015"/>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6225473" y="2509460"/>
          <a:ext cx="1338078" cy="876220"/>
        </p:xfrm>
        <a:graphic>
          <a:graphicData uri="http://schemas.openxmlformats.org/presentationml/2006/ole">
            <p:oleObj spid="_x0000_s111631" name="CS ChemDraw Drawing" r:id="rId3" imgW="2593546" imgH="1698840" progId="ChemDraw.Document.6.0">
              <p:embed/>
            </p:oleObj>
          </a:graphicData>
        </a:graphic>
      </p:graphicFrame>
      <p:sp>
        <p:nvSpPr>
          <p:cNvPr id="5" name="Rectangle 4"/>
          <p:cNvSpPr/>
          <p:nvPr/>
        </p:nvSpPr>
        <p:spPr>
          <a:xfrm>
            <a:off x="6502138" y="3334405"/>
            <a:ext cx="841897" cy="461665"/>
          </a:xfrm>
          <a:prstGeom prst="rect">
            <a:avLst/>
          </a:prstGeom>
        </p:spPr>
        <p:txBody>
          <a:bodyPr wrap="none">
            <a:spAutoFit/>
          </a:bodyPr>
          <a:lstStyle/>
          <a:p>
            <a:r>
              <a:rPr lang="en-US" sz="2400" b="1" dirty="0" smtClean="0"/>
              <a:t>RuP2</a:t>
            </a:r>
            <a:endParaRPr lang="en-US" sz="2400" b="1" dirty="0"/>
          </a:p>
        </p:txBody>
      </p:sp>
      <p:sp>
        <p:nvSpPr>
          <p:cNvPr id="8" name="Rectangle 7"/>
          <p:cNvSpPr/>
          <p:nvPr/>
        </p:nvSpPr>
        <p:spPr>
          <a:xfrm>
            <a:off x="6467952" y="1817985"/>
            <a:ext cx="853119" cy="461665"/>
          </a:xfrm>
          <a:prstGeom prst="rect">
            <a:avLst/>
          </a:prstGeom>
        </p:spPr>
        <p:txBody>
          <a:bodyPr wrap="none">
            <a:spAutoFit/>
          </a:bodyPr>
          <a:lstStyle/>
          <a:p>
            <a:r>
              <a:rPr lang="en-US" sz="2400" b="1" dirty="0" smtClean="0"/>
              <a:t>N719</a:t>
            </a:r>
            <a:endParaRPr lang="en-US" sz="2400" dirty="0"/>
          </a:p>
        </p:txBody>
      </p:sp>
      <p:graphicFrame>
        <p:nvGraphicFramePr>
          <p:cNvPr id="9" name="Object 5"/>
          <p:cNvGraphicFramePr>
            <a:graphicFrameLocks noChangeAspect="1"/>
          </p:cNvGraphicFramePr>
          <p:nvPr/>
        </p:nvGraphicFramePr>
        <p:xfrm>
          <a:off x="798513" y="944485"/>
          <a:ext cx="3691861" cy="2779790"/>
        </p:xfrm>
        <a:graphic>
          <a:graphicData uri="http://schemas.openxmlformats.org/presentationml/2006/ole">
            <p:oleObj spid="_x0000_s111632" name="Graph" r:id="rId4" imgW="3901440" imgH="2935834" progId="Origin50.Graph">
              <p:embed/>
            </p:oleObj>
          </a:graphicData>
        </a:graphic>
      </p:graphicFrame>
      <p:graphicFrame>
        <p:nvGraphicFramePr>
          <p:cNvPr id="13" name="Object 6"/>
          <p:cNvGraphicFramePr>
            <a:graphicFrameLocks noChangeAspect="1"/>
          </p:cNvGraphicFramePr>
          <p:nvPr/>
        </p:nvGraphicFramePr>
        <p:xfrm>
          <a:off x="6095206" y="974725"/>
          <a:ext cx="1598612" cy="917125"/>
        </p:xfrm>
        <a:graphic>
          <a:graphicData uri="http://schemas.openxmlformats.org/presentationml/2006/ole">
            <p:oleObj spid="_x0000_s111633" name="CS ChemDraw Drawing" r:id="rId5" imgW="2994424" imgH="1717200" progId="ChemDraw.Document.6.0">
              <p:embed/>
            </p:oleObj>
          </a:graphicData>
        </a:graphic>
      </p:graphicFrame>
      <p:graphicFrame>
        <p:nvGraphicFramePr>
          <p:cNvPr id="14" name="Object 7"/>
          <p:cNvGraphicFramePr>
            <a:graphicFrameLocks noChangeAspect="1"/>
          </p:cNvGraphicFramePr>
          <p:nvPr/>
        </p:nvGraphicFramePr>
        <p:xfrm>
          <a:off x="5022850" y="943928"/>
          <a:ext cx="973137" cy="2846387"/>
        </p:xfrm>
        <a:graphic>
          <a:graphicData uri="http://schemas.openxmlformats.org/presentationml/2006/ole">
            <p:oleObj spid="_x0000_s111634" name="CS ChemDraw Drawing" r:id="rId6" imgW="973559" imgH="2846340" progId="ChemDraw.Document.6.0">
              <p:embed/>
            </p:oleObj>
          </a:graphicData>
        </a:graphic>
      </p:graphicFrame>
      <p:sp>
        <p:nvSpPr>
          <p:cNvPr id="1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Beer’s Law Applied to Mixtures</a:t>
            </a:r>
            <a:endParaRPr lang="en-US" sz="3200" b="1" u="sng" dirty="0">
              <a:solidFill>
                <a:schemeClr val="tx2"/>
              </a:solidFill>
            </a:endParaRPr>
          </a:p>
        </p:txBody>
      </p:sp>
      <p:sp>
        <p:nvSpPr>
          <p:cNvPr id="16" name="Rectangle 15"/>
          <p:cNvSpPr/>
          <p:nvPr/>
        </p:nvSpPr>
        <p:spPr>
          <a:xfrm>
            <a:off x="2451931" y="4763798"/>
            <a:ext cx="4104778" cy="523220"/>
          </a:xfrm>
          <a:prstGeom prst="rect">
            <a:avLst/>
          </a:prstGeom>
        </p:spPr>
        <p:txBody>
          <a:bodyPr wrap="none">
            <a:spAutoFit/>
          </a:bodyPr>
          <a:lstStyle/>
          <a:p>
            <a:r>
              <a:rPr lang="en-US" sz="2800" dirty="0" err="1" smtClean="0">
                <a:latin typeface="Tahoma" pitchFamily="34" charset="0"/>
                <a:ea typeface="Tahoma" pitchFamily="34" charset="0"/>
                <a:cs typeface="Tahoma" pitchFamily="34" charset="0"/>
              </a:rPr>
              <a:t>A</a:t>
            </a:r>
            <a:r>
              <a:rPr lang="en-US" sz="2800" baseline="-25000" dirty="0" err="1" smtClean="0">
                <a:latin typeface="Tahoma" pitchFamily="34" charset="0"/>
                <a:ea typeface="Tahoma" pitchFamily="34" charset="0"/>
                <a:cs typeface="Tahoma" pitchFamily="34" charset="0"/>
              </a:rPr>
              <a:t>total</a:t>
            </a:r>
            <a:r>
              <a:rPr lang="en-US" sz="2800" dirty="0" smtClean="0">
                <a:latin typeface="Tahoma" pitchFamily="34" charset="0"/>
                <a:ea typeface="Tahoma" pitchFamily="34" charset="0"/>
                <a:cs typeface="Tahoma" pitchFamily="34" charset="0"/>
              </a:rPr>
              <a:t> = A</a:t>
            </a:r>
            <a:r>
              <a:rPr lang="en-US" sz="2800" baseline="-25000" dirty="0" smtClean="0">
                <a:latin typeface="Tahoma" pitchFamily="34" charset="0"/>
                <a:ea typeface="Tahoma" pitchFamily="34" charset="0"/>
                <a:cs typeface="Tahoma" pitchFamily="34" charset="0"/>
              </a:rPr>
              <a:t>1</a:t>
            </a:r>
            <a:r>
              <a:rPr lang="en-US" sz="2800" dirty="0" smtClean="0">
                <a:latin typeface="Tahoma" pitchFamily="34" charset="0"/>
                <a:ea typeface="Tahoma" pitchFamily="34" charset="0"/>
                <a:cs typeface="Tahoma" pitchFamily="34" charset="0"/>
              </a:rPr>
              <a:t>  +  A</a:t>
            </a:r>
            <a:r>
              <a:rPr lang="en-US" sz="2800" baseline="-25000" dirty="0" smtClean="0">
                <a:latin typeface="Tahoma" pitchFamily="34" charset="0"/>
                <a:ea typeface="Tahoma" pitchFamily="34" charset="0"/>
                <a:cs typeface="Tahoma" pitchFamily="34" charset="0"/>
              </a:rPr>
              <a:t>2</a:t>
            </a:r>
            <a:r>
              <a:rPr lang="en-US" sz="2800" dirty="0" smtClean="0">
                <a:latin typeface="Tahoma" pitchFamily="34" charset="0"/>
                <a:ea typeface="Tahoma" pitchFamily="34" charset="0"/>
                <a:cs typeface="Tahoma" pitchFamily="34" charset="0"/>
              </a:rPr>
              <a:t>  +  A</a:t>
            </a:r>
            <a:r>
              <a:rPr lang="en-US" sz="2800" baseline="-25000" dirty="0" smtClean="0">
                <a:latin typeface="Tahoma" pitchFamily="34" charset="0"/>
                <a:ea typeface="Tahoma" pitchFamily="34" charset="0"/>
                <a:cs typeface="Tahoma" pitchFamily="34" charset="0"/>
              </a:rPr>
              <a:t>3</a:t>
            </a:r>
            <a:r>
              <a:rPr lang="en-US" sz="2800" dirty="0" smtClean="0">
                <a:latin typeface="Tahoma" pitchFamily="34" charset="0"/>
                <a:ea typeface="Tahoma" pitchFamily="34" charset="0"/>
                <a:cs typeface="Tahoma" pitchFamily="34" charset="0"/>
              </a:rPr>
              <a:t>…</a:t>
            </a:r>
            <a:endParaRPr lang="en-US" sz="2800" dirty="0">
              <a:latin typeface="Tahoma" pitchFamily="34" charset="0"/>
              <a:ea typeface="Tahoma" pitchFamily="34" charset="0"/>
              <a:cs typeface="Tahoma" pitchFamily="34" charset="0"/>
            </a:endParaRPr>
          </a:p>
        </p:txBody>
      </p:sp>
      <p:sp>
        <p:nvSpPr>
          <p:cNvPr id="17" name="Rectangle 16"/>
          <p:cNvSpPr/>
          <p:nvPr/>
        </p:nvSpPr>
        <p:spPr>
          <a:xfrm>
            <a:off x="2437516" y="5363873"/>
            <a:ext cx="5637249" cy="523220"/>
          </a:xfrm>
          <a:prstGeom prst="rect">
            <a:avLst/>
          </a:prstGeom>
        </p:spPr>
        <p:txBody>
          <a:bodyPr wrap="none">
            <a:spAutoFit/>
          </a:bodyPr>
          <a:lstStyle/>
          <a:p>
            <a:r>
              <a:rPr lang="en-US" sz="2800" dirty="0" err="1" smtClean="0">
                <a:latin typeface="Tahoma" pitchFamily="34" charset="0"/>
              </a:rPr>
              <a:t>A</a:t>
            </a:r>
            <a:r>
              <a:rPr lang="en-US" sz="2800" baseline="-25000" dirty="0" err="1" smtClean="0">
                <a:latin typeface="Tahoma" pitchFamily="34" charset="0"/>
              </a:rPr>
              <a:t>total</a:t>
            </a:r>
            <a:r>
              <a:rPr lang="en-US" sz="2800" dirty="0" smtClean="0">
                <a:latin typeface="Tahoma" pitchFamily="34" charset="0"/>
              </a:rPr>
              <a:t> = </a:t>
            </a:r>
            <a:r>
              <a:rPr lang="en-US" sz="2800" dirty="0" smtClean="0">
                <a:latin typeface="Symbol" pitchFamily="18" charset="2"/>
              </a:rPr>
              <a:t>e</a:t>
            </a:r>
            <a:r>
              <a:rPr lang="en-US" sz="2800" baseline="-25000" dirty="0" smtClean="0">
                <a:latin typeface="Tahoma" pitchFamily="34" charset="0"/>
              </a:rPr>
              <a:t>1</a:t>
            </a:r>
            <a:r>
              <a:rPr lang="en-US" sz="2800" dirty="0" smtClean="0">
                <a:latin typeface="Tahoma" pitchFamily="34" charset="0"/>
              </a:rPr>
              <a:t> c</a:t>
            </a:r>
            <a:r>
              <a:rPr lang="en-US" sz="2800" baseline="-25000" dirty="0" smtClean="0">
                <a:latin typeface="Tahoma" pitchFamily="34" charset="0"/>
              </a:rPr>
              <a:t>1</a:t>
            </a:r>
            <a:r>
              <a:rPr lang="en-US" sz="2800" dirty="0" smtClean="0">
                <a:latin typeface="Tahoma" pitchFamily="34" charset="0"/>
              </a:rPr>
              <a:t> l  + </a:t>
            </a:r>
            <a:r>
              <a:rPr lang="en-US" sz="2800" dirty="0" smtClean="0">
                <a:latin typeface="Symbol" pitchFamily="18" charset="2"/>
              </a:rPr>
              <a:t>e</a:t>
            </a:r>
            <a:r>
              <a:rPr lang="en-US" sz="2800" baseline="-25000" dirty="0" smtClean="0">
                <a:latin typeface="Tahoma" pitchFamily="34" charset="0"/>
              </a:rPr>
              <a:t>2</a:t>
            </a:r>
            <a:r>
              <a:rPr lang="en-US" sz="2800" dirty="0" smtClean="0">
                <a:latin typeface="Tahoma" pitchFamily="34" charset="0"/>
              </a:rPr>
              <a:t> c</a:t>
            </a:r>
            <a:r>
              <a:rPr lang="en-US" sz="2800" baseline="-25000" dirty="0" smtClean="0">
                <a:latin typeface="Tahoma" pitchFamily="34" charset="0"/>
              </a:rPr>
              <a:t>2</a:t>
            </a:r>
            <a:r>
              <a:rPr lang="en-US" sz="2800" dirty="0" smtClean="0">
                <a:latin typeface="Tahoma" pitchFamily="34" charset="0"/>
              </a:rPr>
              <a:t> l  +  </a:t>
            </a:r>
            <a:r>
              <a:rPr lang="en-US" sz="2800" dirty="0" smtClean="0">
                <a:latin typeface="Symbol" pitchFamily="18" charset="2"/>
              </a:rPr>
              <a:t>e</a:t>
            </a:r>
            <a:r>
              <a:rPr lang="en-US" sz="2800" baseline="-25000" dirty="0" smtClean="0">
                <a:latin typeface="Tahoma" pitchFamily="34" charset="0"/>
                <a:ea typeface="Tahoma" pitchFamily="34" charset="0"/>
                <a:cs typeface="Tahoma" pitchFamily="34" charset="0"/>
              </a:rPr>
              <a:t>3</a:t>
            </a:r>
            <a:r>
              <a:rPr lang="en-US" sz="2800" dirty="0" smtClean="0">
                <a:latin typeface="Tahoma" pitchFamily="34" charset="0"/>
              </a:rPr>
              <a:t> c</a:t>
            </a:r>
            <a:r>
              <a:rPr lang="en-US" sz="2800" baseline="-25000" dirty="0" smtClean="0">
                <a:latin typeface="Tahoma" pitchFamily="34" charset="0"/>
              </a:rPr>
              <a:t>3</a:t>
            </a:r>
            <a:r>
              <a:rPr lang="en-US" sz="2800" dirty="0" smtClean="0">
                <a:latin typeface="Tahoma" pitchFamily="34" charset="0"/>
              </a:rPr>
              <a:t> l   </a:t>
            </a:r>
            <a:endParaRPr lang="en-US" sz="2800" dirty="0"/>
          </a:p>
        </p:txBody>
      </p:sp>
      <p:sp>
        <p:nvSpPr>
          <p:cNvPr id="19" name="Rectangle 18"/>
          <p:cNvSpPr/>
          <p:nvPr/>
        </p:nvSpPr>
        <p:spPr>
          <a:xfrm>
            <a:off x="2418466" y="5992523"/>
            <a:ext cx="5416034" cy="523220"/>
          </a:xfrm>
          <a:prstGeom prst="rect">
            <a:avLst/>
          </a:prstGeom>
        </p:spPr>
        <p:txBody>
          <a:bodyPr wrap="none">
            <a:spAutoFit/>
          </a:bodyPr>
          <a:lstStyle/>
          <a:p>
            <a:r>
              <a:rPr lang="en-US" sz="2800" dirty="0" err="1" smtClean="0">
                <a:latin typeface="Tahoma" pitchFamily="34" charset="0"/>
              </a:rPr>
              <a:t>A</a:t>
            </a:r>
            <a:r>
              <a:rPr lang="en-US" sz="2800" baseline="-25000" dirty="0" err="1" smtClean="0">
                <a:latin typeface="Tahoma" pitchFamily="34" charset="0"/>
              </a:rPr>
              <a:t>total</a:t>
            </a:r>
            <a:r>
              <a:rPr lang="en-US" sz="2800" dirty="0" smtClean="0">
                <a:latin typeface="Tahoma" pitchFamily="34" charset="0"/>
              </a:rPr>
              <a:t> = l(</a:t>
            </a:r>
            <a:r>
              <a:rPr lang="en-US" sz="2800" dirty="0" smtClean="0">
                <a:latin typeface="Symbol" pitchFamily="18" charset="2"/>
              </a:rPr>
              <a:t>e</a:t>
            </a:r>
            <a:r>
              <a:rPr lang="en-US" sz="2800" baseline="-25000" dirty="0" smtClean="0">
                <a:latin typeface="Tahoma" pitchFamily="34" charset="0"/>
              </a:rPr>
              <a:t>1</a:t>
            </a:r>
            <a:r>
              <a:rPr lang="en-US" sz="2800" dirty="0" smtClean="0">
                <a:latin typeface="Tahoma" pitchFamily="34" charset="0"/>
              </a:rPr>
              <a:t> c</a:t>
            </a:r>
            <a:r>
              <a:rPr lang="en-US" sz="2800" baseline="-25000" dirty="0" smtClean="0">
                <a:latin typeface="Tahoma" pitchFamily="34" charset="0"/>
              </a:rPr>
              <a:t>1</a:t>
            </a:r>
            <a:r>
              <a:rPr lang="en-US" sz="2800" dirty="0" smtClean="0">
                <a:latin typeface="Tahoma" pitchFamily="34" charset="0"/>
              </a:rPr>
              <a:t> + </a:t>
            </a:r>
            <a:r>
              <a:rPr lang="en-US" sz="2800" dirty="0" smtClean="0">
                <a:latin typeface="Symbol" pitchFamily="18" charset="2"/>
              </a:rPr>
              <a:t>e</a:t>
            </a:r>
            <a:r>
              <a:rPr lang="en-US" sz="2800" baseline="-25000" dirty="0" smtClean="0">
                <a:latin typeface="Tahoma" pitchFamily="34" charset="0"/>
              </a:rPr>
              <a:t>2</a:t>
            </a:r>
            <a:r>
              <a:rPr lang="en-US" sz="2800" dirty="0" smtClean="0">
                <a:latin typeface="Tahoma" pitchFamily="34" charset="0"/>
              </a:rPr>
              <a:t> c</a:t>
            </a:r>
            <a:r>
              <a:rPr lang="en-US" sz="2800" baseline="-25000" dirty="0" smtClean="0">
                <a:latin typeface="Tahoma" pitchFamily="34" charset="0"/>
              </a:rPr>
              <a:t>2</a:t>
            </a:r>
            <a:r>
              <a:rPr lang="en-US" sz="2800" dirty="0" smtClean="0">
                <a:latin typeface="Tahoma" pitchFamily="34" charset="0"/>
              </a:rPr>
              <a:t> +  </a:t>
            </a:r>
            <a:r>
              <a:rPr lang="en-US" sz="2800" dirty="0" smtClean="0">
                <a:latin typeface="Symbol" pitchFamily="18" charset="2"/>
              </a:rPr>
              <a:t>e</a:t>
            </a:r>
            <a:r>
              <a:rPr lang="en-US" sz="2800" baseline="-25000" dirty="0" smtClean="0">
                <a:latin typeface="Tahoma" pitchFamily="34" charset="0"/>
                <a:ea typeface="Tahoma" pitchFamily="34" charset="0"/>
                <a:cs typeface="Tahoma" pitchFamily="34" charset="0"/>
              </a:rPr>
              <a:t>3</a:t>
            </a:r>
            <a:r>
              <a:rPr lang="en-US" sz="2800" dirty="0" smtClean="0">
                <a:latin typeface="Tahoma" pitchFamily="34" charset="0"/>
              </a:rPr>
              <a:t> c</a:t>
            </a:r>
            <a:r>
              <a:rPr lang="en-US" sz="2800" baseline="-25000" dirty="0" smtClean="0">
                <a:latin typeface="Tahoma" pitchFamily="34" charset="0"/>
              </a:rPr>
              <a:t>3</a:t>
            </a:r>
            <a:r>
              <a:rPr lang="en-US" sz="2800" dirty="0" smtClean="0">
                <a:latin typeface="Tahoma" pitchFamily="34" charset="0"/>
              </a:rPr>
              <a:t>)   </a:t>
            </a:r>
            <a:endParaRPr lang="en-US" sz="2800" dirty="0"/>
          </a:p>
        </p:txBody>
      </p:sp>
      <p:sp>
        <p:nvSpPr>
          <p:cNvPr id="20" name="Rectangle 19"/>
          <p:cNvSpPr/>
          <p:nvPr/>
        </p:nvSpPr>
        <p:spPr>
          <a:xfrm>
            <a:off x="3975986" y="4068473"/>
            <a:ext cx="1907895" cy="523220"/>
          </a:xfrm>
          <a:prstGeom prst="rect">
            <a:avLst/>
          </a:prstGeom>
        </p:spPr>
        <p:txBody>
          <a:bodyPr wrap="none">
            <a:spAutoFit/>
          </a:bodyPr>
          <a:lstStyle/>
          <a:p>
            <a:r>
              <a:rPr lang="en-US" sz="2800" dirty="0" smtClean="0">
                <a:solidFill>
                  <a:prstClr val="black"/>
                </a:solidFill>
                <a:latin typeface="Tahoma" pitchFamily="34" charset="0"/>
              </a:rPr>
              <a:t>A</a:t>
            </a:r>
            <a:r>
              <a:rPr lang="en-US" sz="2800" baseline="-25000" dirty="0" smtClean="0">
                <a:solidFill>
                  <a:prstClr val="black"/>
                </a:solidFill>
                <a:latin typeface="Tahoma" pitchFamily="34" charset="0"/>
              </a:rPr>
              <a:t>1</a:t>
            </a:r>
            <a:r>
              <a:rPr lang="en-US" sz="2800" dirty="0" smtClean="0">
                <a:solidFill>
                  <a:prstClr val="black"/>
                </a:solidFill>
                <a:latin typeface="Tahoma" pitchFamily="34" charset="0"/>
              </a:rPr>
              <a:t> = </a:t>
            </a:r>
            <a:r>
              <a:rPr lang="en-US" sz="2800" dirty="0" smtClean="0">
                <a:solidFill>
                  <a:prstClr val="black"/>
                </a:solidFill>
                <a:latin typeface="Symbol" pitchFamily="18" charset="2"/>
              </a:rPr>
              <a:t>e</a:t>
            </a:r>
            <a:r>
              <a:rPr lang="en-US" sz="2800" baseline="-25000" dirty="0" smtClean="0">
                <a:solidFill>
                  <a:prstClr val="black"/>
                </a:solidFill>
                <a:latin typeface="Tahoma" pitchFamily="34" charset="0"/>
              </a:rPr>
              <a:t>1</a:t>
            </a:r>
            <a:r>
              <a:rPr lang="en-US" sz="2800" dirty="0" smtClean="0">
                <a:solidFill>
                  <a:prstClr val="black"/>
                </a:solidFill>
                <a:latin typeface="Tahoma" pitchFamily="34" charset="0"/>
              </a:rPr>
              <a:t> c</a:t>
            </a:r>
            <a:r>
              <a:rPr lang="en-US" sz="2800" baseline="-25000" dirty="0" smtClean="0">
                <a:solidFill>
                  <a:prstClr val="black"/>
                </a:solidFill>
                <a:latin typeface="Tahoma" pitchFamily="34" charset="0"/>
              </a:rPr>
              <a:t>1</a:t>
            </a:r>
            <a:r>
              <a:rPr lang="en-US" sz="2800" dirty="0" smtClean="0">
                <a:solidFill>
                  <a:prstClr val="black"/>
                </a:solidFill>
                <a:latin typeface="Tahoma" pitchFamily="34" charset="0"/>
              </a:rPr>
              <a:t> l</a:t>
            </a:r>
            <a:endParaRPr lang="en-US" sz="4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Limitations to Bear’s Law</a:t>
            </a:r>
            <a:endParaRPr lang="en-US" sz="3200" b="1" u="sng" dirty="0">
              <a:solidFill>
                <a:schemeClr val="tx2"/>
              </a:solidFill>
            </a:endParaRPr>
          </a:p>
        </p:txBody>
      </p:sp>
      <p:graphicFrame>
        <p:nvGraphicFramePr>
          <p:cNvPr id="27650" name="Object 3"/>
          <p:cNvGraphicFramePr>
            <a:graphicFrameLocks noChangeAspect="1"/>
          </p:cNvGraphicFramePr>
          <p:nvPr/>
        </p:nvGraphicFramePr>
        <p:xfrm>
          <a:off x="482601" y="2663825"/>
          <a:ext cx="3136900" cy="2744895"/>
        </p:xfrm>
        <a:graphic>
          <a:graphicData uri="http://schemas.openxmlformats.org/presentationml/2006/ole">
            <p:oleObj spid="_x0000_s27653" name="PaperPort Document" r:id="rId3" imgW="3995928" imgH="3215640" progId="">
              <p:embed/>
            </p:oleObj>
          </a:graphicData>
        </a:graphic>
      </p:graphicFrame>
      <p:sp>
        <p:nvSpPr>
          <p:cNvPr id="5" name="TextBox 4"/>
          <p:cNvSpPr txBox="1"/>
          <p:nvPr/>
        </p:nvSpPr>
        <p:spPr>
          <a:xfrm>
            <a:off x="528638" y="2189718"/>
            <a:ext cx="3052762" cy="400110"/>
          </a:xfrm>
          <a:prstGeom prst="rect">
            <a:avLst/>
          </a:prstGeom>
          <a:noFill/>
        </p:spPr>
        <p:txBody>
          <a:bodyPr wrap="square" rtlCol="0">
            <a:spAutoFit/>
          </a:bodyPr>
          <a:lstStyle/>
          <a:p>
            <a:pPr algn="ctr"/>
            <a:r>
              <a:rPr lang="en-US" sz="2000" b="1" u="sng" dirty="0" smtClean="0"/>
              <a:t>Reflection/Scattering Loss</a:t>
            </a:r>
            <a:endParaRPr lang="en-US" sz="2000" b="1" u="sng" dirty="0"/>
          </a:p>
        </p:txBody>
      </p:sp>
      <p:sp>
        <p:nvSpPr>
          <p:cNvPr id="6" name="Rectangle 15"/>
          <p:cNvSpPr>
            <a:spLocks noChangeArrowheads="1"/>
          </p:cNvSpPr>
          <p:nvPr/>
        </p:nvSpPr>
        <p:spPr bwMode="auto">
          <a:xfrm>
            <a:off x="565150" y="790575"/>
            <a:ext cx="3930650" cy="508000"/>
          </a:xfrm>
          <a:prstGeom prst="rect">
            <a:avLst/>
          </a:prstGeom>
          <a:noFill/>
          <a:ln w="9525">
            <a:noFill/>
            <a:miter lim="800000"/>
            <a:headEnd/>
            <a:tailEnd/>
          </a:ln>
          <a:effectLst/>
        </p:spPr>
        <p:txBody>
          <a:bodyPr lIns="0" tIns="0" rIns="0" bIns="0"/>
          <a:lstStyle/>
          <a:p>
            <a:pPr marL="342900" indent="-342900" algn="l" eaLnBrk="1" hangingPunct="1">
              <a:spcBef>
                <a:spcPct val="20000"/>
              </a:spcBef>
            </a:pPr>
            <a:r>
              <a:rPr lang="en-GB" sz="2800" dirty="0"/>
              <a:t>The Beer-Lambert </a:t>
            </a:r>
            <a:r>
              <a:rPr lang="en-GB" sz="2800" dirty="0" smtClean="0"/>
              <a:t>Law:</a:t>
            </a:r>
            <a:endParaRPr lang="en-GB" sz="2800" dirty="0">
              <a:solidFill>
                <a:srgbClr val="FFFF00"/>
              </a:solidFill>
            </a:endParaRPr>
          </a:p>
        </p:txBody>
      </p:sp>
      <p:sp>
        <p:nvSpPr>
          <p:cNvPr id="7" name="Rectangle 6"/>
          <p:cNvSpPr/>
          <p:nvPr/>
        </p:nvSpPr>
        <p:spPr>
          <a:xfrm>
            <a:off x="1250066" y="1201448"/>
            <a:ext cx="1834156" cy="584775"/>
          </a:xfrm>
          <a:prstGeom prst="rect">
            <a:avLst/>
          </a:prstGeom>
        </p:spPr>
        <p:txBody>
          <a:bodyPr wrap="none">
            <a:spAutoFit/>
          </a:bodyPr>
          <a:lstStyle/>
          <a:p>
            <a:r>
              <a:rPr lang="en-US" sz="3200" dirty="0" smtClean="0">
                <a:latin typeface="Tahoma" pitchFamily="34" charset="0"/>
              </a:rPr>
              <a:t>A = </a:t>
            </a:r>
            <a:r>
              <a:rPr lang="en-US" sz="3200" dirty="0" smtClean="0">
                <a:latin typeface="Symbol" pitchFamily="18" charset="2"/>
              </a:rPr>
              <a:t>e</a:t>
            </a:r>
            <a:r>
              <a:rPr lang="en-US" sz="3200" dirty="0" smtClean="0">
                <a:latin typeface="Tahoma" pitchFamily="34" charset="0"/>
              </a:rPr>
              <a:t> c l </a:t>
            </a:r>
            <a:endParaRPr lang="en-US" sz="3200" dirty="0"/>
          </a:p>
        </p:txBody>
      </p:sp>
      <p:sp>
        <p:nvSpPr>
          <p:cNvPr id="8" name="Rectangle 14"/>
          <p:cNvSpPr>
            <a:spLocks noChangeArrowheads="1"/>
          </p:cNvSpPr>
          <p:nvPr/>
        </p:nvSpPr>
        <p:spPr bwMode="auto">
          <a:xfrm>
            <a:off x="488950" y="5600700"/>
            <a:ext cx="3121025" cy="590550"/>
          </a:xfrm>
          <a:prstGeom prst="rect">
            <a:avLst/>
          </a:prstGeom>
          <a:noFill/>
          <a:ln w="9525">
            <a:noFill/>
            <a:miter lim="800000"/>
            <a:headEnd/>
            <a:tailEnd/>
          </a:ln>
          <a:effectLst/>
        </p:spPr>
        <p:txBody>
          <a:bodyPr lIns="0" tIns="0" rIns="0" bIns="0"/>
          <a:lstStyle/>
          <a:p>
            <a:pPr eaLnBrk="1" hangingPunct="1">
              <a:spcBef>
                <a:spcPct val="20000"/>
              </a:spcBef>
            </a:pPr>
            <a:r>
              <a:rPr lang="en-GB" sz="2800" dirty="0" smtClean="0"/>
              <a:t>A </a:t>
            </a:r>
            <a:r>
              <a:rPr lang="en-GB" sz="2800" dirty="0"/>
              <a:t>= -</a:t>
            </a:r>
            <a:r>
              <a:rPr lang="en-GB" sz="2800" dirty="0" smtClean="0"/>
              <a:t>log </a:t>
            </a:r>
            <a:r>
              <a:rPr lang="en-GB" sz="2800" dirty="0"/>
              <a:t>T = </a:t>
            </a:r>
            <a:r>
              <a:rPr lang="en-GB" sz="2800" dirty="0" smtClean="0"/>
              <a:t>log </a:t>
            </a:r>
            <a:r>
              <a:rPr lang="en-GB" sz="2800" dirty="0"/>
              <a:t>P</a:t>
            </a:r>
            <a:r>
              <a:rPr lang="en-GB" sz="2800" baseline="-25000" dirty="0"/>
              <a:t>0</a:t>
            </a:r>
            <a:r>
              <a:rPr lang="en-GB" sz="2800" dirty="0"/>
              <a:t>/P</a:t>
            </a:r>
          </a:p>
        </p:txBody>
      </p:sp>
      <p:sp>
        <p:nvSpPr>
          <p:cNvPr id="9" name="Rectangle 8"/>
          <p:cNvSpPr/>
          <p:nvPr/>
        </p:nvSpPr>
        <p:spPr>
          <a:xfrm>
            <a:off x="4352925" y="971550"/>
            <a:ext cx="4572000" cy="5632311"/>
          </a:xfrm>
          <a:prstGeom prst="rect">
            <a:avLst/>
          </a:prstGeom>
        </p:spPr>
        <p:txBody>
          <a:bodyPr wrap="square">
            <a:spAutoFit/>
          </a:bodyPr>
          <a:lstStyle/>
          <a:p>
            <a:r>
              <a:rPr lang="en-US" b="1" dirty="0" smtClean="0"/>
              <a:t>Reflection/Scattering</a:t>
            </a:r>
          </a:p>
          <a:p>
            <a:pPr marL="228600"/>
            <a:r>
              <a:rPr lang="en-US" dirty="0" smtClean="0"/>
              <a:t>- Air bubbles</a:t>
            </a:r>
          </a:p>
          <a:p>
            <a:pPr marL="228600"/>
            <a:r>
              <a:rPr lang="en-US" dirty="0" smtClean="0"/>
              <a:t>- Aggregates</a:t>
            </a:r>
          </a:p>
          <a:p>
            <a:endParaRPr lang="en-US" dirty="0" smtClean="0"/>
          </a:p>
          <a:p>
            <a:r>
              <a:rPr lang="en-US" b="1" dirty="0" smtClean="0"/>
              <a:t>Lamp effects</a:t>
            </a:r>
          </a:p>
          <a:p>
            <a:pPr marL="228600"/>
            <a:r>
              <a:rPr lang="en-US" dirty="0" smtClean="0"/>
              <a:t>- Temperature (line broadening)</a:t>
            </a:r>
          </a:p>
          <a:p>
            <a:pPr marL="228600">
              <a:buFontTx/>
              <a:buChar char="-"/>
            </a:pPr>
            <a:r>
              <a:rPr lang="en-US" dirty="0" smtClean="0"/>
              <a:t> Light source changes</a:t>
            </a:r>
          </a:p>
          <a:p>
            <a:pPr marL="228600">
              <a:buFontTx/>
              <a:buChar char="-"/>
            </a:pPr>
            <a:r>
              <a:rPr lang="en-US" dirty="0" smtClean="0"/>
              <a:t> Solvent </a:t>
            </a:r>
            <a:r>
              <a:rPr lang="en-US" dirty="0" err="1" smtClean="0"/>
              <a:t>lensing</a:t>
            </a:r>
            <a:endParaRPr lang="en-US" dirty="0" smtClean="0"/>
          </a:p>
          <a:p>
            <a:endParaRPr lang="en-US" dirty="0" smtClean="0"/>
          </a:p>
          <a:p>
            <a:r>
              <a:rPr lang="en-US" b="1" dirty="0" smtClean="0"/>
              <a:t>Absorbance too high (above 2)</a:t>
            </a:r>
          </a:p>
          <a:p>
            <a:pPr marL="228600">
              <a:buFontTx/>
              <a:buChar char="-"/>
            </a:pPr>
            <a:r>
              <a:rPr lang="en-US" dirty="0" smtClean="0"/>
              <a:t> Local environment effects</a:t>
            </a:r>
          </a:p>
          <a:p>
            <a:pPr marL="228600">
              <a:buFontTx/>
              <a:buChar char="-"/>
            </a:pPr>
            <a:r>
              <a:rPr lang="en-US" dirty="0" smtClean="0"/>
              <a:t> </a:t>
            </a:r>
            <a:r>
              <a:rPr lang="en-US" dirty="0" err="1" smtClean="0"/>
              <a:t>Dimerization</a:t>
            </a:r>
            <a:endParaRPr lang="en-US" dirty="0" smtClean="0"/>
          </a:p>
          <a:p>
            <a:pPr marL="228600">
              <a:buFontTx/>
              <a:buChar char="-"/>
            </a:pPr>
            <a:r>
              <a:rPr lang="en-US" dirty="0" smtClean="0"/>
              <a:t> Refractive index change (ionic strength)</a:t>
            </a:r>
          </a:p>
          <a:p>
            <a:endParaRPr lang="en-US" dirty="0" smtClean="0"/>
          </a:p>
          <a:p>
            <a:r>
              <a:rPr lang="en-US" b="1" dirty="0" smtClean="0"/>
              <a:t>Sample changes</a:t>
            </a:r>
          </a:p>
          <a:p>
            <a:pPr marL="228600">
              <a:buFontTx/>
              <a:buChar char="-"/>
            </a:pPr>
            <a:r>
              <a:rPr lang="en-US" dirty="0" smtClean="0"/>
              <a:t> Photoreaction/decomposition</a:t>
            </a:r>
          </a:p>
          <a:p>
            <a:pPr marL="228600">
              <a:buFontTx/>
              <a:buChar char="-"/>
            </a:pPr>
            <a:r>
              <a:rPr lang="en-US" dirty="0" smtClean="0"/>
              <a:t> Side of the </a:t>
            </a:r>
            <a:r>
              <a:rPr lang="en-US" dirty="0" err="1" smtClean="0"/>
              <a:t>cuvette</a:t>
            </a:r>
            <a:endParaRPr lang="en-US" dirty="0" smtClean="0"/>
          </a:p>
          <a:p>
            <a:pPr marL="228600">
              <a:buFontTx/>
              <a:buChar char="-"/>
            </a:pPr>
            <a:r>
              <a:rPr lang="en-US" dirty="0" smtClean="0"/>
              <a:t> Hydrogen bonding</a:t>
            </a:r>
          </a:p>
          <a:p>
            <a:pPr marL="228600">
              <a:buFontTx/>
              <a:buChar char="-"/>
            </a:pPr>
            <a:r>
              <a:rPr lang="en-US" dirty="0" smtClean="0"/>
              <a:t> Non-uniform through length</a:t>
            </a:r>
          </a:p>
          <a:p>
            <a:pPr lvl="2"/>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Outline</a:t>
            </a:r>
            <a:endParaRPr lang="en-US" sz="3200" b="1" u="sng" dirty="0">
              <a:solidFill>
                <a:schemeClr val="tx2"/>
              </a:solidFill>
            </a:endParaRPr>
          </a:p>
        </p:txBody>
      </p:sp>
      <p:sp>
        <p:nvSpPr>
          <p:cNvPr id="6" name="Rectangle 5"/>
          <p:cNvSpPr/>
          <p:nvPr/>
        </p:nvSpPr>
        <p:spPr>
          <a:xfrm>
            <a:off x="457201" y="1487488"/>
            <a:ext cx="4298949" cy="4616648"/>
          </a:xfrm>
          <a:prstGeom prst="rect">
            <a:avLst/>
          </a:prstGeom>
        </p:spPr>
        <p:txBody>
          <a:bodyPr wrap="square">
            <a:spAutoFit/>
          </a:bodyPr>
          <a:lstStyle/>
          <a:p>
            <a:pPr>
              <a:spcAft>
                <a:spcPts val="1200"/>
              </a:spcAft>
            </a:pPr>
            <a:r>
              <a:rPr lang="en-US" sz="2400" dirty="0" smtClean="0"/>
              <a:t>1) Absorption</a:t>
            </a:r>
          </a:p>
          <a:p>
            <a:pPr>
              <a:spcAft>
                <a:spcPts val="1200"/>
              </a:spcAft>
            </a:pPr>
            <a:r>
              <a:rPr lang="en-US" sz="2400" dirty="0" smtClean="0"/>
              <a:t>2) Spectrum Beer's Law</a:t>
            </a:r>
          </a:p>
          <a:p>
            <a:r>
              <a:rPr lang="en-US" sz="2400" dirty="0" smtClean="0">
                <a:solidFill>
                  <a:srgbClr val="FF0000"/>
                </a:solidFill>
              </a:rPr>
              <a:t>3) Instrument Components</a:t>
            </a:r>
          </a:p>
          <a:p>
            <a:pPr marL="457200" indent="114300">
              <a:buFont typeface="Arial" pitchFamily="34" charset="0"/>
              <a:buChar char="•"/>
            </a:pPr>
            <a:r>
              <a:rPr lang="en-US" sz="2000" dirty="0" smtClean="0">
                <a:solidFill>
                  <a:srgbClr val="FF0000"/>
                </a:solidFill>
              </a:rPr>
              <a:t>Light sources</a:t>
            </a:r>
          </a:p>
          <a:p>
            <a:pPr marL="457200" indent="114300">
              <a:buFont typeface="Arial" pitchFamily="34" charset="0"/>
              <a:buChar char="•"/>
            </a:pPr>
            <a:r>
              <a:rPr lang="en-US" sz="2000" dirty="0" err="1" smtClean="0">
                <a:solidFill>
                  <a:srgbClr val="FF0000"/>
                </a:solidFill>
              </a:rPr>
              <a:t>Monochrometers</a:t>
            </a:r>
            <a:endParaRPr lang="en-US" sz="2000" dirty="0" smtClean="0">
              <a:solidFill>
                <a:srgbClr val="FF0000"/>
              </a:solidFill>
            </a:endParaRPr>
          </a:p>
          <a:p>
            <a:pPr marL="457200" indent="114300">
              <a:buFont typeface="Arial" pitchFamily="34" charset="0"/>
              <a:buChar char="•"/>
            </a:pPr>
            <a:r>
              <a:rPr lang="en-US" sz="2000" dirty="0" smtClean="0">
                <a:solidFill>
                  <a:srgbClr val="FF0000"/>
                </a:solidFill>
              </a:rPr>
              <a:t>Detectors</a:t>
            </a:r>
          </a:p>
          <a:p>
            <a:pPr marL="457200" indent="114300">
              <a:buFont typeface="Arial" pitchFamily="34" charset="0"/>
              <a:buChar char="•"/>
            </a:pPr>
            <a:r>
              <a:rPr lang="en-US" sz="2000" dirty="0" smtClean="0">
                <a:solidFill>
                  <a:srgbClr val="FF0000"/>
                </a:solidFill>
              </a:rPr>
              <a:t>Other components</a:t>
            </a:r>
          </a:p>
          <a:p>
            <a:pPr marL="457200" indent="114300">
              <a:spcAft>
                <a:spcPts val="1200"/>
              </a:spcAft>
              <a:buFont typeface="Arial" pitchFamily="34" charset="0"/>
              <a:buChar char="•"/>
            </a:pPr>
            <a:r>
              <a:rPr lang="en-US" sz="2000" dirty="0" smtClean="0">
                <a:solidFill>
                  <a:srgbClr val="FF0000"/>
                </a:solidFill>
              </a:rPr>
              <a:t>The sample</a:t>
            </a:r>
          </a:p>
          <a:p>
            <a:pPr>
              <a:spcAft>
                <a:spcPts val="1200"/>
              </a:spcAft>
            </a:pPr>
            <a:r>
              <a:rPr lang="en-US" sz="2400" dirty="0" smtClean="0"/>
              <a:t>4) Instrument Architectures</a:t>
            </a:r>
          </a:p>
          <a:p>
            <a:pPr>
              <a:spcAft>
                <a:spcPts val="1200"/>
              </a:spcAft>
            </a:pPr>
            <a:r>
              <a:rPr lang="en-US" sz="2400" dirty="0" smtClean="0"/>
              <a:t>5) UV-Vis in Action</a:t>
            </a:r>
          </a:p>
          <a:p>
            <a:pPr>
              <a:spcAft>
                <a:spcPts val="1200"/>
              </a:spcAft>
            </a:pPr>
            <a:r>
              <a:rPr lang="en-US" sz="2400" dirty="0" smtClean="0"/>
              <a:t>6) Potential Complications</a:t>
            </a:r>
            <a:endParaRPr lang="en-US" sz="2400" dirty="0"/>
          </a:p>
        </p:txBody>
      </p:sp>
      <p:grpSp>
        <p:nvGrpSpPr>
          <p:cNvPr id="2" name="Group 9"/>
          <p:cNvGrpSpPr/>
          <p:nvPr/>
        </p:nvGrpSpPr>
        <p:grpSpPr>
          <a:xfrm>
            <a:off x="4888817" y="2435613"/>
            <a:ext cx="3864364" cy="1450334"/>
            <a:chOff x="393311" y="1651942"/>
            <a:chExt cx="3864364" cy="1450334"/>
          </a:xfrm>
        </p:grpSpPr>
        <p:sp>
          <p:nvSpPr>
            <p:cNvPr id="11" name="Cube 10"/>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3" name="Oval 12"/>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5" name="Cube 14"/>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7" name="TextBox 16"/>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8" name="Cube 17"/>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0"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4060825" y="3027594"/>
            <a:ext cx="4902200" cy="3055706"/>
            <a:chOff x="2041525" y="3122844"/>
            <a:chExt cx="4902200" cy="3055706"/>
          </a:xfrm>
        </p:grpSpPr>
        <p:pic>
          <p:nvPicPr>
            <p:cNvPr id="109574" name="Picture 6" descr="https://www2.fin.ucar.edu/sites/default/files/u105/desktop-computer.jpg"/>
            <p:cNvPicPr>
              <a:picLocks noChangeAspect="1" noChangeArrowheads="1"/>
            </p:cNvPicPr>
            <p:nvPr/>
          </p:nvPicPr>
          <p:blipFill>
            <a:blip r:embed="rId2" cstate="print"/>
            <a:srcRect/>
            <a:stretch>
              <a:fillRect/>
            </a:stretch>
          </p:blipFill>
          <p:spPr bwMode="auto">
            <a:xfrm>
              <a:off x="2041525" y="3122844"/>
              <a:ext cx="4902200" cy="3055706"/>
            </a:xfrm>
            <a:prstGeom prst="rect">
              <a:avLst/>
            </a:prstGeom>
            <a:noFill/>
          </p:spPr>
        </p:pic>
        <p:pic>
          <p:nvPicPr>
            <p:cNvPr id="25" name="Picture 4" descr="Image 5- absorbance spectrum"/>
            <p:cNvPicPr>
              <a:picLocks noChangeAspect="1" noChangeArrowheads="1"/>
            </p:cNvPicPr>
            <p:nvPr/>
          </p:nvPicPr>
          <p:blipFill>
            <a:blip r:embed="rId3" cstate="print"/>
            <a:srcRect/>
            <a:stretch>
              <a:fillRect/>
            </a:stretch>
          </p:blipFill>
          <p:spPr bwMode="auto">
            <a:xfrm>
              <a:off x="3384551" y="3470426"/>
              <a:ext cx="1606549" cy="1273218"/>
            </a:xfrm>
            <a:prstGeom prst="rect">
              <a:avLst/>
            </a:prstGeom>
            <a:noFill/>
          </p:spPr>
        </p:pic>
      </p:grpSp>
      <p:grpSp>
        <p:nvGrpSpPr>
          <p:cNvPr id="2" name="Group 3"/>
          <p:cNvGrpSpPr/>
          <p:nvPr/>
        </p:nvGrpSpPr>
        <p:grpSpPr>
          <a:xfrm>
            <a:off x="1840165" y="1001412"/>
            <a:ext cx="5419220" cy="2033887"/>
            <a:chOff x="393311" y="1651942"/>
            <a:chExt cx="3864364" cy="1450334"/>
          </a:xfrm>
        </p:grpSpPr>
        <p:sp>
          <p:nvSpPr>
            <p:cNvPr id="10" name="Cube 9"/>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5" name="Oval 4"/>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7" name="Cube 6"/>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9" name="TextBox 8"/>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1"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2"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2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Absorption Spectroscopy</a:t>
            </a:r>
            <a:endParaRPr lang="en-US" sz="3200" b="1" u="sng" dirty="0">
              <a:solidFill>
                <a:schemeClr val="tx2"/>
              </a:solidFill>
            </a:endParaRPr>
          </a:p>
        </p:txBody>
      </p:sp>
      <p:sp>
        <p:nvSpPr>
          <p:cNvPr id="71" name="TextBox 70"/>
          <p:cNvSpPr txBox="1"/>
          <p:nvPr/>
        </p:nvSpPr>
        <p:spPr>
          <a:xfrm>
            <a:off x="5939339" y="1831034"/>
            <a:ext cx="388436" cy="646331"/>
          </a:xfrm>
          <a:prstGeom prst="rect">
            <a:avLst/>
          </a:prstGeom>
          <a:noFill/>
        </p:spPr>
        <p:txBody>
          <a:bodyPr wrap="square" rtlCol="0">
            <a:spAutoFit/>
          </a:bodyPr>
          <a:lstStyle/>
          <a:p>
            <a:r>
              <a:rPr lang="en-US" sz="3600" dirty="0" smtClean="0"/>
              <a:t>?</a:t>
            </a:r>
            <a:endParaRPr lang="en-US" sz="3600" dirty="0"/>
          </a:p>
        </p:txBody>
      </p:sp>
      <p:sp>
        <p:nvSpPr>
          <p:cNvPr id="72" name="TextBox 71"/>
          <p:cNvSpPr txBox="1"/>
          <p:nvPr/>
        </p:nvSpPr>
        <p:spPr>
          <a:xfrm>
            <a:off x="2186489" y="1840559"/>
            <a:ext cx="388436" cy="646331"/>
          </a:xfrm>
          <a:prstGeom prst="rect">
            <a:avLst/>
          </a:prstGeom>
          <a:noFill/>
        </p:spPr>
        <p:txBody>
          <a:bodyPr wrap="square" rtlCol="0">
            <a:spAutoFit/>
          </a:bodyPr>
          <a:lstStyle/>
          <a:p>
            <a:r>
              <a:rPr lang="en-US" sz="3600" dirty="0" smtClean="0"/>
              <a:t>?</a:t>
            </a:r>
            <a:endParaRPr lang="en-US" sz="3600" dirty="0"/>
          </a:p>
        </p:txBody>
      </p:sp>
      <p:sp>
        <p:nvSpPr>
          <p:cNvPr id="74" name="TextBox 73"/>
          <p:cNvSpPr txBox="1"/>
          <p:nvPr/>
        </p:nvSpPr>
        <p:spPr>
          <a:xfrm>
            <a:off x="200024" y="3825696"/>
            <a:ext cx="3771901" cy="1708160"/>
          </a:xfrm>
          <a:prstGeom prst="rect">
            <a:avLst/>
          </a:prstGeom>
          <a:noFill/>
        </p:spPr>
        <p:txBody>
          <a:bodyPr wrap="square" rtlCol="0">
            <a:spAutoFit/>
          </a:bodyPr>
          <a:lstStyle/>
          <a:p>
            <a:pPr>
              <a:spcAft>
                <a:spcPts val="1000"/>
              </a:spcAft>
            </a:pPr>
            <a:r>
              <a:rPr lang="en-US" sz="2000" b="1" u="sng" dirty="0" smtClean="0"/>
              <a:t>Procedure</a:t>
            </a:r>
          </a:p>
          <a:p>
            <a:pPr marL="228600">
              <a:spcAft>
                <a:spcPts val="1000"/>
              </a:spcAft>
            </a:pPr>
            <a:r>
              <a:rPr lang="en-US" sz="2000" dirty="0" smtClean="0"/>
              <a:t>Step 1:  Prepare a sample</a:t>
            </a:r>
          </a:p>
          <a:p>
            <a:pPr marL="228600">
              <a:spcAft>
                <a:spcPts val="1000"/>
              </a:spcAft>
            </a:pPr>
            <a:r>
              <a:rPr lang="en-US" sz="2000" dirty="0" smtClean="0"/>
              <a:t>Step 2:  ???</a:t>
            </a:r>
          </a:p>
          <a:p>
            <a:pPr marL="228600">
              <a:spcAft>
                <a:spcPts val="1000"/>
              </a:spcAft>
            </a:pPr>
            <a:r>
              <a:rPr lang="en-US" sz="2000" dirty="0" smtClean="0"/>
              <a:t>Step 3:  Obtain spectra (Profit!)</a:t>
            </a:r>
            <a:endParaRPr lang="en-US" sz="2000" dirty="0"/>
          </a:p>
        </p:txBody>
      </p:sp>
      <p:sp>
        <p:nvSpPr>
          <p:cNvPr id="75" name="Freeform 74"/>
          <p:cNvSpPr/>
          <p:nvPr/>
        </p:nvSpPr>
        <p:spPr>
          <a:xfrm>
            <a:off x="6553200" y="2282826"/>
            <a:ext cx="1701800" cy="1441450"/>
          </a:xfrm>
          <a:custGeom>
            <a:avLst/>
            <a:gdLst>
              <a:gd name="connsiteX0" fmla="*/ 0 w 1701800"/>
              <a:gd name="connsiteY0" fmla="*/ 22225 h 1527175"/>
              <a:gd name="connsiteX1" fmla="*/ 314325 w 1701800"/>
              <a:gd name="connsiteY1" fmla="*/ 69850 h 1527175"/>
              <a:gd name="connsiteX2" fmla="*/ 752475 w 1701800"/>
              <a:gd name="connsiteY2" fmla="*/ 441325 h 1527175"/>
              <a:gd name="connsiteX3" fmla="*/ 1390650 w 1701800"/>
              <a:gd name="connsiteY3" fmla="*/ 336550 h 1527175"/>
              <a:gd name="connsiteX4" fmla="*/ 1685925 w 1701800"/>
              <a:gd name="connsiteY4" fmla="*/ 927100 h 1527175"/>
              <a:gd name="connsiteX5" fmla="*/ 1485900 w 1701800"/>
              <a:gd name="connsiteY5" fmla="*/ 1527175 h 1527175"/>
              <a:gd name="connsiteX6" fmla="*/ 1485900 w 1701800"/>
              <a:gd name="connsiteY6" fmla="*/ 1527175 h 152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800" h="1527175">
                <a:moveTo>
                  <a:pt x="0" y="22225"/>
                </a:moveTo>
                <a:cubicBezTo>
                  <a:pt x="94456" y="11112"/>
                  <a:pt x="188913" y="0"/>
                  <a:pt x="314325" y="69850"/>
                </a:cubicBezTo>
                <a:cubicBezTo>
                  <a:pt x="439738" y="139700"/>
                  <a:pt x="573087" y="396875"/>
                  <a:pt x="752475" y="441325"/>
                </a:cubicBezTo>
                <a:cubicBezTo>
                  <a:pt x="931863" y="485775"/>
                  <a:pt x="1235075" y="255587"/>
                  <a:pt x="1390650" y="336550"/>
                </a:cubicBezTo>
                <a:cubicBezTo>
                  <a:pt x="1546225" y="417513"/>
                  <a:pt x="1670050" y="728662"/>
                  <a:pt x="1685925" y="927100"/>
                </a:cubicBezTo>
                <a:cubicBezTo>
                  <a:pt x="1701800" y="1125538"/>
                  <a:pt x="1485900" y="1527175"/>
                  <a:pt x="1485900" y="1527175"/>
                </a:cubicBezTo>
                <a:lnTo>
                  <a:pt x="1485900" y="1527175"/>
                </a:lnTo>
              </a:path>
            </a:pathLst>
          </a:cu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be 133"/>
          <p:cNvSpPr/>
          <p:nvPr/>
        </p:nvSpPr>
        <p:spPr>
          <a:xfrm>
            <a:off x="7296139" y="4130734"/>
            <a:ext cx="484648" cy="69527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3"/>
          <p:cNvPicPr>
            <a:picLocks noChangeAspect="1" noChangeArrowheads="1"/>
          </p:cNvPicPr>
          <p:nvPr/>
        </p:nvPicPr>
        <p:blipFill>
          <a:blip r:embed="rId2" cstate="print"/>
          <a:srcRect/>
          <a:stretch>
            <a:fillRect/>
          </a:stretch>
        </p:blipFill>
        <p:spPr bwMode="auto">
          <a:xfrm>
            <a:off x="7359639" y="4376738"/>
            <a:ext cx="227775" cy="333379"/>
          </a:xfrm>
          <a:prstGeom prst="rect">
            <a:avLst/>
          </a:prstGeom>
          <a:noFill/>
          <a:ln w="9525">
            <a:noFill/>
            <a:miter lim="800000"/>
            <a:headEnd/>
            <a:tailEnd/>
          </a:ln>
        </p:spPr>
      </p:pic>
      <p:sp>
        <p:nvSpPr>
          <p:cNvPr id="150" name="Freeform 149"/>
          <p:cNvSpPr>
            <a:spLocks noChangeAspect="1"/>
          </p:cNvSpPr>
          <p:nvPr/>
        </p:nvSpPr>
        <p:spPr bwMode="auto">
          <a:xfrm rot="18023464" flipH="1">
            <a:off x="6964028" y="474797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80000"/>
              </a:srgbClr>
            </a:solidFill>
            <a:round/>
            <a:headEnd type="triangle" w="med" len="lg"/>
            <a:tailEnd/>
          </a:ln>
        </p:spPr>
        <p:txBody>
          <a:bodyPr/>
          <a:lstStyle/>
          <a:p>
            <a:endParaRPr lang="en-US" sz="2400">
              <a:solidFill>
                <a:prstClr val="black"/>
              </a:solidFill>
            </a:endParaRPr>
          </a:p>
        </p:txBody>
      </p:sp>
      <p:sp>
        <p:nvSpPr>
          <p:cNvPr id="132" name="Cube 131"/>
          <p:cNvSpPr/>
          <p:nvPr/>
        </p:nvSpPr>
        <p:spPr>
          <a:xfrm>
            <a:off x="7004567" y="4857138"/>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7166166" y="4940833"/>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Instrumentation</a:t>
            </a:r>
            <a:endParaRPr lang="en-US" sz="3200" b="1" u="sng" dirty="0">
              <a:solidFill>
                <a:schemeClr val="tx2"/>
              </a:solidFill>
            </a:endParaRPr>
          </a:p>
        </p:txBody>
      </p:sp>
      <p:sp>
        <p:nvSpPr>
          <p:cNvPr id="39" name="TextBox 38"/>
          <p:cNvSpPr txBox="1"/>
          <p:nvPr/>
        </p:nvSpPr>
        <p:spPr>
          <a:xfrm>
            <a:off x="248772" y="2150290"/>
            <a:ext cx="894819" cy="348453"/>
          </a:xfrm>
          <a:prstGeom prst="rect">
            <a:avLst/>
          </a:prstGeom>
          <a:noFill/>
        </p:spPr>
        <p:txBody>
          <a:bodyPr wrap="square" rtlCol="0">
            <a:spAutoFit/>
          </a:bodyPr>
          <a:lstStyle/>
          <a:p>
            <a:pPr algn="ctr"/>
            <a:r>
              <a:rPr lang="en-US" sz="2000" dirty="0" smtClean="0"/>
              <a:t>Source</a:t>
            </a:r>
            <a:endParaRPr lang="en-US" sz="2000" dirty="0"/>
          </a:p>
        </p:txBody>
      </p:sp>
      <p:sp>
        <p:nvSpPr>
          <p:cNvPr id="41" name="TextBox 40"/>
          <p:cNvSpPr txBox="1"/>
          <p:nvPr/>
        </p:nvSpPr>
        <p:spPr>
          <a:xfrm>
            <a:off x="1156943" y="2401828"/>
            <a:ext cx="460885" cy="321649"/>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42" name="Cube 41"/>
          <p:cNvSpPr/>
          <p:nvPr/>
        </p:nvSpPr>
        <p:spPr>
          <a:xfrm>
            <a:off x="1786961" y="2434221"/>
            <a:ext cx="237336" cy="59664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355322" y="3029713"/>
            <a:ext cx="1050556" cy="348453"/>
          </a:xfrm>
          <a:prstGeom prst="rect">
            <a:avLst/>
          </a:prstGeom>
          <a:noFill/>
        </p:spPr>
        <p:txBody>
          <a:bodyPr wrap="square" rtlCol="0">
            <a:spAutoFit/>
          </a:bodyPr>
          <a:lstStyle/>
          <a:p>
            <a:pPr algn="ctr"/>
            <a:r>
              <a:rPr lang="en-US" sz="2000" dirty="0" smtClean="0"/>
              <a:t>Sample</a:t>
            </a:r>
            <a:endParaRPr lang="en-US" sz="2000" dirty="0"/>
          </a:p>
        </p:txBody>
      </p:sp>
      <p:sp>
        <p:nvSpPr>
          <p:cNvPr id="44" name="TextBox 43"/>
          <p:cNvSpPr txBox="1"/>
          <p:nvPr/>
        </p:nvSpPr>
        <p:spPr>
          <a:xfrm>
            <a:off x="2868717" y="1428413"/>
            <a:ext cx="1215569" cy="348453"/>
          </a:xfrm>
          <a:prstGeom prst="rect">
            <a:avLst/>
          </a:prstGeom>
          <a:noFill/>
        </p:spPr>
        <p:txBody>
          <a:bodyPr wrap="square" rtlCol="0">
            <a:spAutoFit/>
          </a:bodyPr>
          <a:lstStyle/>
          <a:p>
            <a:pPr algn="ctr"/>
            <a:r>
              <a:rPr lang="en-US" sz="2000" dirty="0" smtClean="0"/>
              <a:t>Detector</a:t>
            </a:r>
            <a:endParaRPr lang="en-US" sz="2000" dirty="0"/>
          </a:p>
        </p:txBody>
      </p:sp>
      <p:sp>
        <p:nvSpPr>
          <p:cNvPr id="45" name="Cube 44"/>
          <p:cNvSpPr/>
          <p:nvPr/>
        </p:nvSpPr>
        <p:spPr>
          <a:xfrm>
            <a:off x="2682451" y="1801662"/>
            <a:ext cx="1518033" cy="413223"/>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97"/>
          <p:cNvSpPr>
            <a:spLocks noChangeAspect="1"/>
          </p:cNvSpPr>
          <p:nvPr/>
        </p:nvSpPr>
        <p:spPr bwMode="auto">
          <a:xfrm rot="324265" flipH="1">
            <a:off x="1003360" y="2723497"/>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49" name="Litebulb"/>
          <p:cNvSpPr>
            <a:spLocks noEditPoints="1" noChangeArrowheads="1"/>
          </p:cNvSpPr>
          <p:nvPr/>
        </p:nvSpPr>
        <p:spPr bwMode="auto">
          <a:xfrm>
            <a:off x="498031" y="255727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pic>
        <p:nvPicPr>
          <p:cNvPr id="26626" name="Picture 2"/>
          <p:cNvPicPr>
            <a:picLocks noChangeAspect="1" noChangeArrowheads="1"/>
          </p:cNvPicPr>
          <p:nvPr/>
        </p:nvPicPr>
        <p:blipFill>
          <a:blip r:embed="rId3" cstate="print"/>
          <a:srcRect/>
          <a:stretch>
            <a:fillRect/>
          </a:stretch>
        </p:blipFill>
        <p:spPr bwMode="auto">
          <a:xfrm>
            <a:off x="2761254" y="1974323"/>
            <a:ext cx="1252584" cy="163654"/>
          </a:xfrm>
          <a:prstGeom prst="rect">
            <a:avLst/>
          </a:prstGeom>
          <a:noFill/>
          <a:ln w="9525">
            <a:noFill/>
            <a:miter lim="800000"/>
            <a:headEnd/>
            <a:tailEnd/>
          </a:ln>
        </p:spPr>
      </p:pic>
      <p:sp>
        <p:nvSpPr>
          <p:cNvPr id="71" name="Freeform 97"/>
          <p:cNvSpPr>
            <a:spLocks noChangeAspect="1"/>
          </p:cNvSpPr>
          <p:nvPr/>
        </p:nvSpPr>
        <p:spPr bwMode="auto">
          <a:xfrm rot="324265" flipH="1">
            <a:off x="992299" y="275667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72" name="Freeform 97"/>
          <p:cNvSpPr>
            <a:spLocks noChangeAspect="1"/>
          </p:cNvSpPr>
          <p:nvPr/>
        </p:nvSpPr>
        <p:spPr bwMode="auto">
          <a:xfrm rot="324265" flipH="1">
            <a:off x="970178" y="2789860"/>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76" name="Group 75"/>
          <p:cNvGrpSpPr/>
          <p:nvPr/>
        </p:nvGrpSpPr>
        <p:grpSpPr>
          <a:xfrm>
            <a:off x="2054092" y="2723497"/>
            <a:ext cx="743625" cy="200162"/>
            <a:chOff x="3201202" y="5921186"/>
            <a:chExt cx="853865" cy="229835"/>
          </a:xfrm>
        </p:grpSpPr>
        <p:sp>
          <p:nvSpPr>
            <p:cNvPr id="73"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74"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75"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78" name="Freeform 97"/>
          <p:cNvSpPr>
            <a:spLocks noChangeAspect="1"/>
          </p:cNvSpPr>
          <p:nvPr/>
        </p:nvSpPr>
        <p:spPr bwMode="auto">
          <a:xfrm rot="19043687" flipH="1">
            <a:off x="3118864" y="2265177"/>
            <a:ext cx="710444" cy="190351"/>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79" name="Freeform 97"/>
          <p:cNvSpPr>
            <a:spLocks noChangeAspect="1"/>
          </p:cNvSpPr>
          <p:nvPr/>
        </p:nvSpPr>
        <p:spPr bwMode="auto">
          <a:xfrm rot="15843211" flipH="1">
            <a:off x="2640291" y="2391686"/>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80" name="Freeform 97"/>
          <p:cNvSpPr>
            <a:spLocks noChangeAspect="1"/>
          </p:cNvSpPr>
          <p:nvPr/>
        </p:nvSpPr>
        <p:spPr bwMode="auto">
          <a:xfrm rot="18023464" flipH="1">
            <a:off x="2784075" y="2336385"/>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77" name="Group 76"/>
          <p:cNvGrpSpPr/>
          <p:nvPr/>
        </p:nvGrpSpPr>
        <p:grpSpPr>
          <a:xfrm>
            <a:off x="2701200" y="2313469"/>
            <a:ext cx="522378" cy="858690"/>
            <a:chOff x="3156841" y="4294673"/>
            <a:chExt cx="599819" cy="985987"/>
          </a:xfrm>
        </p:grpSpPr>
        <p:sp>
          <p:nvSpPr>
            <p:cNvPr id="65" name="Isosceles Triangle 64"/>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4505323" y="1325200"/>
            <a:ext cx="4275522" cy="2477456"/>
            <a:chOff x="4505323" y="1325200"/>
            <a:chExt cx="4275522" cy="2477456"/>
          </a:xfrm>
        </p:grpSpPr>
        <p:sp>
          <p:nvSpPr>
            <p:cNvPr id="84" name="TextBox 83"/>
            <p:cNvSpPr txBox="1"/>
            <p:nvPr/>
          </p:nvSpPr>
          <p:spPr>
            <a:xfrm>
              <a:off x="4505323" y="239275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85" name="TextBox 84"/>
            <p:cNvSpPr txBox="1"/>
            <p:nvPr/>
          </p:nvSpPr>
          <p:spPr>
            <a:xfrm>
              <a:off x="5548127" y="2681580"/>
              <a:ext cx="529209" cy="369332"/>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86" name="Cube 85"/>
            <p:cNvSpPr/>
            <p:nvPr/>
          </p:nvSpPr>
          <p:spPr>
            <a:xfrm>
              <a:off x="6271542" y="271877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5775915" y="340254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88" name="TextBox 87"/>
            <p:cNvSpPr txBox="1"/>
            <p:nvPr/>
          </p:nvSpPr>
          <p:spPr>
            <a:xfrm>
              <a:off x="7385073" y="1325200"/>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89" name="Cube 88"/>
            <p:cNvSpPr/>
            <p:nvPr/>
          </p:nvSpPr>
          <p:spPr>
            <a:xfrm>
              <a:off x="7829550" y="1720905"/>
              <a:ext cx="484648" cy="69527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97"/>
            <p:cNvSpPr>
              <a:spLocks noChangeAspect="1"/>
            </p:cNvSpPr>
            <p:nvPr/>
          </p:nvSpPr>
          <p:spPr bwMode="auto">
            <a:xfrm rot="324265" flipH="1">
              <a:off x="5371776" y="305093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91" name="Litebulb"/>
            <p:cNvSpPr>
              <a:spLocks noEditPoints="1" noChangeArrowheads="1"/>
            </p:cNvSpPr>
            <p:nvPr/>
          </p:nvSpPr>
          <p:spPr bwMode="auto">
            <a:xfrm>
              <a:off x="4791534" y="2860075"/>
              <a:ext cx="457200" cy="685800"/>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93" name="Freeform 97"/>
            <p:cNvSpPr>
              <a:spLocks noChangeAspect="1"/>
            </p:cNvSpPr>
            <p:nvPr/>
          </p:nvSpPr>
          <p:spPr bwMode="auto">
            <a:xfrm rot="324265" flipH="1">
              <a:off x="5359075" y="308903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94" name="Freeform 97"/>
            <p:cNvSpPr>
              <a:spLocks noChangeAspect="1"/>
            </p:cNvSpPr>
            <p:nvPr/>
          </p:nvSpPr>
          <p:spPr bwMode="auto">
            <a:xfrm rot="324265" flipH="1">
              <a:off x="5333675" y="312713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95" name="Group 75"/>
            <p:cNvGrpSpPr/>
            <p:nvPr/>
          </p:nvGrpSpPr>
          <p:grpSpPr>
            <a:xfrm>
              <a:off x="6578275" y="3050935"/>
              <a:ext cx="853865" cy="229835"/>
              <a:chOff x="3201202" y="5921186"/>
              <a:chExt cx="853865" cy="229835"/>
            </a:xfrm>
          </p:grpSpPr>
          <p:sp>
            <p:nvSpPr>
              <p:cNvPr id="102"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03"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04"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96" name="Freeform 97"/>
            <p:cNvSpPr>
              <a:spLocks noChangeAspect="1"/>
            </p:cNvSpPr>
            <p:nvPr/>
          </p:nvSpPr>
          <p:spPr bwMode="auto">
            <a:xfrm rot="19043687" flipH="1">
              <a:off x="7800895" y="2524671"/>
              <a:ext cx="815764" cy="21857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97" name="Freeform 97"/>
            <p:cNvSpPr>
              <a:spLocks noChangeAspect="1"/>
            </p:cNvSpPr>
            <p:nvPr/>
          </p:nvSpPr>
          <p:spPr bwMode="auto">
            <a:xfrm rot="15843211" flipH="1">
              <a:off x="7251376" y="2669934"/>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98" name="Freeform 97"/>
            <p:cNvSpPr>
              <a:spLocks noChangeAspect="1"/>
            </p:cNvSpPr>
            <p:nvPr/>
          </p:nvSpPr>
          <p:spPr bwMode="auto">
            <a:xfrm rot="18023464" flipH="1">
              <a:off x="7416475" y="260008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99" name="Group 76"/>
            <p:cNvGrpSpPr/>
            <p:nvPr/>
          </p:nvGrpSpPr>
          <p:grpSpPr>
            <a:xfrm>
              <a:off x="7321314" y="2580122"/>
              <a:ext cx="599819" cy="985987"/>
              <a:chOff x="3156841" y="4294673"/>
              <a:chExt cx="599819" cy="985987"/>
            </a:xfrm>
          </p:grpSpPr>
          <p:sp>
            <p:nvSpPr>
              <p:cNvPr id="100" name="Isosceles Triangle 99"/>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627" name="Picture 3"/>
            <p:cNvPicPr>
              <a:picLocks noChangeAspect="1" noChangeArrowheads="1"/>
            </p:cNvPicPr>
            <p:nvPr/>
          </p:nvPicPr>
          <p:blipFill>
            <a:blip r:embed="rId2" cstate="print"/>
            <a:srcRect/>
            <a:stretch>
              <a:fillRect/>
            </a:stretch>
          </p:blipFill>
          <p:spPr bwMode="auto">
            <a:xfrm>
              <a:off x="7893050" y="1966909"/>
              <a:ext cx="227775" cy="333379"/>
            </a:xfrm>
            <a:prstGeom prst="rect">
              <a:avLst/>
            </a:prstGeom>
            <a:noFill/>
            <a:ln w="9525">
              <a:noFill/>
              <a:miter lim="800000"/>
              <a:headEnd/>
              <a:tailEnd/>
            </a:ln>
          </p:spPr>
        </p:pic>
      </p:grpSp>
      <p:sp>
        <p:nvSpPr>
          <p:cNvPr id="120" name="TextBox 119"/>
          <p:cNvSpPr txBox="1"/>
          <p:nvPr/>
        </p:nvSpPr>
        <p:spPr>
          <a:xfrm>
            <a:off x="354007" y="755675"/>
            <a:ext cx="3700463" cy="523220"/>
          </a:xfrm>
          <a:prstGeom prst="rect">
            <a:avLst/>
          </a:prstGeom>
          <a:noFill/>
        </p:spPr>
        <p:txBody>
          <a:bodyPr wrap="square" rtlCol="0">
            <a:spAutoFit/>
          </a:bodyPr>
          <a:lstStyle/>
          <a:p>
            <a:pPr algn="ctr"/>
            <a:r>
              <a:rPr lang="en-US" sz="2800" b="1" u="sng" dirty="0" smtClean="0"/>
              <a:t>Full spectra detection</a:t>
            </a:r>
            <a:endParaRPr lang="en-US" sz="2000" dirty="0"/>
          </a:p>
        </p:txBody>
      </p:sp>
      <p:sp>
        <p:nvSpPr>
          <p:cNvPr id="121" name="TextBox 120"/>
          <p:cNvSpPr txBox="1"/>
          <p:nvPr/>
        </p:nvSpPr>
        <p:spPr>
          <a:xfrm>
            <a:off x="4932355" y="755675"/>
            <a:ext cx="3700463" cy="523220"/>
          </a:xfrm>
          <a:prstGeom prst="rect">
            <a:avLst/>
          </a:prstGeom>
          <a:noFill/>
        </p:spPr>
        <p:txBody>
          <a:bodyPr wrap="square" rtlCol="0">
            <a:spAutoFit/>
          </a:bodyPr>
          <a:lstStyle/>
          <a:p>
            <a:pPr algn="ctr"/>
            <a:r>
              <a:rPr lang="en-US" sz="2800" b="1" u="sng" dirty="0" smtClean="0"/>
              <a:t>Single </a:t>
            </a:r>
            <a:r>
              <a:rPr lang="en-US" sz="2800" b="1" u="sng" dirty="0" smtClean="0">
                <a:latin typeface="Symbol" pitchFamily="18" charset="2"/>
              </a:rPr>
              <a:t>l </a:t>
            </a:r>
            <a:r>
              <a:rPr lang="en-US" sz="2800" b="1" u="sng" dirty="0" smtClean="0"/>
              <a:t>detection</a:t>
            </a:r>
            <a:endParaRPr lang="en-US" sz="2000" dirty="0"/>
          </a:p>
        </p:txBody>
      </p:sp>
      <p:sp>
        <p:nvSpPr>
          <p:cNvPr id="130" name="TextBox 129"/>
          <p:cNvSpPr txBox="1"/>
          <p:nvPr/>
        </p:nvSpPr>
        <p:spPr>
          <a:xfrm>
            <a:off x="4786299" y="5231206"/>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31" name="TextBox 130"/>
          <p:cNvSpPr txBox="1"/>
          <p:nvPr/>
        </p:nvSpPr>
        <p:spPr>
          <a:xfrm>
            <a:off x="5829103" y="5520034"/>
            <a:ext cx="529209" cy="369332"/>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135" name="Freeform 97"/>
          <p:cNvSpPr>
            <a:spLocks noChangeAspect="1"/>
          </p:cNvSpPr>
          <p:nvPr/>
        </p:nvSpPr>
        <p:spPr bwMode="auto">
          <a:xfrm rot="324265" flipH="1">
            <a:off x="5652752" y="5889389"/>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36" name="Litebulb"/>
          <p:cNvSpPr>
            <a:spLocks noEditPoints="1" noChangeArrowheads="1"/>
          </p:cNvSpPr>
          <p:nvPr/>
        </p:nvSpPr>
        <p:spPr bwMode="auto">
          <a:xfrm>
            <a:off x="5072510" y="5698529"/>
            <a:ext cx="457200" cy="685800"/>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137" name="Freeform 97"/>
          <p:cNvSpPr>
            <a:spLocks noChangeAspect="1"/>
          </p:cNvSpPr>
          <p:nvPr/>
        </p:nvSpPr>
        <p:spPr bwMode="auto">
          <a:xfrm rot="324265" flipH="1">
            <a:off x="5640051" y="5927490"/>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38" name="Freeform 97"/>
          <p:cNvSpPr>
            <a:spLocks noChangeAspect="1"/>
          </p:cNvSpPr>
          <p:nvPr/>
        </p:nvSpPr>
        <p:spPr bwMode="auto">
          <a:xfrm rot="324265" flipH="1">
            <a:off x="5614651" y="5965590"/>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sp>
        <p:nvSpPr>
          <p:cNvPr id="143" name="Freeform 97"/>
          <p:cNvSpPr>
            <a:spLocks noChangeAspect="1"/>
          </p:cNvSpPr>
          <p:nvPr/>
        </p:nvSpPr>
        <p:spPr bwMode="auto">
          <a:xfrm rot="19043687" flipH="1">
            <a:off x="6924584" y="5548862"/>
            <a:ext cx="815764" cy="21857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144" name="Freeform 97"/>
          <p:cNvSpPr>
            <a:spLocks noChangeAspect="1"/>
          </p:cNvSpPr>
          <p:nvPr/>
        </p:nvSpPr>
        <p:spPr bwMode="auto">
          <a:xfrm rot="15843211" flipH="1">
            <a:off x="6375065" y="569412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145" name="Freeform 144"/>
          <p:cNvSpPr>
            <a:spLocks noChangeAspect="1"/>
          </p:cNvSpPr>
          <p:nvPr/>
        </p:nvSpPr>
        <p:spPr bwMode="auto">
          <a:xfrm rot="18023464" flipH="1">
            <a:off x="6540164" y="562427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146" name="Group 76"/>
          <p:cNvGrpSpPr/>
          <p:nvPr/>
        </p:nvGrpSpPr>
        <p:grpSpPr>
          <a:xfrm>
            <a:off x="6445003" y="5604313"/>
            <a:ext cx="599819" cy="985987"/>
            <a:chOff x="3156841" y="4294673"/>
            <a:chExt cx="599819" cy="985987"/>
          </a:xfrm>
        </p:grpSpPr>
        <p:sp>
          <p:nvSpPr>
            <p:cNvPr id="147" name="Isosceles Triangle 146"/>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Instrumentation</a:t>
            </a:r>
            <a:endParaRPr lang="en-US" sz="3200" b="1" u="sng" dirty="0">
              <a:solidFill>
                <a:schemeClr val="tx2"/>
              </a:solidFill>
            </a:endParaRPr>
          </a:p>
        </p:txBody>
      </p:sp>
      <p:grpSp>
        <p:nvGrpSpPr>
          <p:cNvPr id="8" name="Group 3"/>
          <p:cNvGrpSpPr/>
          <p:nvPr/>
        </p:nvGrpSpPr>
        <p:grpSpPr>
          <a:xfrm>
            <a:off x="1840165" y="725187"/>
            <a:ext cx="5419220" cy="2033887"/>
            <a:chOff x="393311" y="1651942"/>
            <a:chExt cx="3864364" cy="1450334"/>
          </a:xfrm>
        </p:grpSpPr>
        <p:sp>
          <p:nvSpPr>
            <p:cNvPr id="110" name="Cube 109"/>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12" name="Oval 111"/>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3" name="TextBox 112"/>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14" name="Cube 113"/>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16" name="TextBox 115"/>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17" name="Cube 116"/>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19"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60" name="TextBox 59"/>
          <p:cNvSpPr txBox="1"/>
          <p:nvPr/>
        </p:nvSpPr>
        <p:spPr>
          <a:xfrm>
            <a:off x="425444" y="2603530"/>
            <a:ext cx="3700463" cy="523220"/>
          </a:xfrm>
          <a:prstGeom prst="rect">
            <a:avLst/>
          </a:prstGeom>
          <a:noFill/>
        </p:spPr>
        <p:txBody>
          <a:bodyPr wrap="square" rtlCol="0">
            <a:spAutoFit/>
          </a:bodyPr>
          <a:lstStyle/>
          <a:p>
            <a:pPr algn="ctr"/>
            <a:r>
              <a:rPr lang="en-US" sz="2800" b="1" u="sng" dirty="0" smtClean="0"/>
              <a:t>Full spectra detection</a:t>
            </a:r>
            <a:endParaRPr lang="en-US" sz="2000" dirty="0"/>
          </a:p>
        </p:txBody>
      </p:sp>
      <p:sp>
        <p:nvSpPr>
          <p:cNvPr id="61" name="TextBox 60"/>
          <p:cNvSpPr txBox="1"/>
          <p:nvPr/>
        </p:nvSpPr>
        <p:spPr>
          <a:xfrm>
            <a:off x="5003792" y="2603530"/>
            <a:ext cx="3700463" cy="523220"/>
          </a:xfrm>
          <a:prstGeom prst="rect">
            <a:avLst/>
          </a:prstGeom>
          <a:noFill/>
        </p:spPr>
        <p:txBody>
          <a:bodyPr wrap="square" rtlCol="0">
            <a:spAutoFit/>
          </a:bodyPr>
          <a:lstStyle/>
          <a:p>
            <a:pPr algn="ctr"/>
            <a:r>
              <a:rPr lang="en-US" sz="2800" b="1" u="sng" dirty="0" smtClean="0"/>
              <a:t>Single </a:t>
            </a:r>
            <a:r>
              <a:rPr lang="en-US" sz="2800" b="1" u="sng" dirty="0" smtClean="0">
                <a:latin typeface="Symbol" pitchFamily="18" charset="2"/>
              </a:rPr>
              <a:t>l </a:t>
            </a:r>
            <a:r>
              <a:rPr lang="en-US" sz="2800" b="1" u="sng" dirty="0" smtClean="0"/>
              <a:t>detection</a:t>
            </a:r>
            <a:endParaRPr lang="en-US" sz="2000" dirty="0"/>
          </a:p>
        </p:txBody>
      </p:sp>
      <p:sp>
        <p:nvSpPr>
          <p:cNvPr id="62" name="TextBox 61"/>
          <p:cNvSpPr txBox="1"/>
          <p:nvPr/>
        </p:nvSpPr>
        <p:spPr>
          <a:xfrm>
            <a:off x="671511" y="3033700"/>
            <a:ext cx="3471862" cy="1762021"/>
          </a:xfrm>
          <a:prstGeom prst="rect">
            <a:avLst/>
          </a:prstGeom>
          <a:noFill/>
        </p:spPr>
        <p:txBody>
          <a:bodyPr wrap="square" rtlCol="0">
            <a:spAutoFit/>
          </a:bodyPr>
          <a:lstStyle/>
          <a:p>
            <a:pPr>
              <a:spcAft>
                <a:spcPts val="500"/>
              </a:spcAft>
              <a:buFont typeface="Arial" pitchFamily="34" charset="0"/>
              <a:buChar char="•"/>
            </a:pPr>
            <a:r>
              <a:rPr lang="en-US" sz="2400" dirty="0" smtClean="0"/>
              <a:t> Source </a:t>
            </a:r>
          </a:p>
          <a:p>
            <a:pPr>
              <a:spcAft>
                <a:spcPts val="500"/>
              </a:spcAft>
              <a:buFont typeface="Arial" pitchFamily="34" charset="0"/>
              <a:buChar char="•"/>
            </a:pPr>
            <a:r>
              <a:rPr lang="en-US" sz="2400" dirty="0" smtClean="0"/>
              <a:t> Sample</a:t>
            </a:r>
          </a:p>
          <a:p>
            <a:pPr>
              <a:spcAft>
                <a:spcPts val="500"/>
              </a:spcAft>
              <a:buFont typeface="Arial" pitchFamily="34" charset="0"/>
              <a:buChar char="•"/>
            </a:pPr>
            <a:r>
              <a:rPr lang="en-US" sz="2400" dirty="0" smtClean="0"/>
              <a:t> </a:t>
            </a:r>
            <a:r>
              <a:rPr lang="en-US" sz="2400" dirty="0" err="1" smtClean="0"/>
              <a:t>Monochrometer</a:t>
            </a:r>
            <a:endParaRPr lang="en-US" sz="2400" dirty="0" smtClean="0"/>
          </a:p>
          <a:p>
            <a:pPr>
              <a:spcAft>
                <a:spcPts val="500"/>
              </a:spcAft>
              <a:buFont typeface="Arial" pitchFamily="34" charset="0"/>
              <a:buChar char="•"/>
            </a:pPr>
            <a:r>
              <a:rPr lang="en-US" sz="2400" dirty="0" smtClean="0"/>
              <a:t> Area detector</a:t>
            </a:r>
            <a:endParaRPr lang="en-US" sz="2400" dirty="0"/>
          </a:p>
        </p:txBody>
      </p:sp>
      <p:sp>
        <p:nvSpPr>
          <p:cNvPr id="63" name="TextBox 62"/>
          <p:cNvSpPr txBox="1"/>
          <p:nvPr/>
        </p:nvSpPr>
        <p:spPr>
          <a:xfrm>
            <a:off x="5138735" y="3038464"/>
            <a:ext cx="3362323" cy="1762021"/>
          </a:xfrm>
          <a:prstGeom prst="rect">
            <a:avLst/>
          </a:prstGeom>
          <a:noFill/>
        </p:spPr>
        <p:txBody>
          <a:bodyPr wrap="square" rtlCol="0">
            <a:spAutoFit/>
          </a:bodyPr>
          <a:lstStyle/>
          <a:p>
            <a:pPr>
              <a:spcAft>
                <a:spcPts val="500"/>
              </a:spcAft>
              <a:buFont typeface="Arial" pitchFamily="34" charset="0"/>
              <a:buChar char="•"/>
            </a:pPr>
            <a:r>
              <a:rPr lang="en-US" sz="2400" dirty="0" smtClean="0"/>
              <a:t> Source </a:t>
            </a:r>
          </a:p>
          <a:p>
            <a:pPr>
              <a:spcAft>
                <a:spcPts val="500"/>
              </a:spcAft>
              <a:buFont typeface="Arial" pitchFamily="34" charset="0"/>
              <a:buChar char="•"/>
            </a:pPr>
            <a:r>
              <a:rPr lang="en-US" sz="2400" dirty="0" smtClean="0"/>
              <a:t> </a:t>
            </a:r>
            <a:r>
              <a:rPr lang="en-US" sz="2400" dirty="0" err="1" smtClean="0"/>
              <a:t>Monochrometer</a:t>
            </a:r>
            <a:endParaRPr lang="en-US" sz="2400" dirty="0" smtClean="0"/>
          </a:p>
          <a:p>
            <a:pPr>
              <a:spcAft>
                <a:spcPts val="500"/>
              </a:spcAft>
              <a:buFont typeface="Arial" pitchFamily="34" charset="0"/>
              <a:buChar char="•"/>
            </a:pPr>
            <a:r>
              <a:rPr lang="en-US" sz="2400" dirty="0" smtClean="0"/>
              <a:t> Sample</a:t>
            </a:r>
          </a:p>
          <a:p>
            <a:pPr>
              <a:spcAft>
                <a:spcPts val="500"/>
              </a:spcAft>
              <a:buFont typeface="Arial" pitchFamily="34" charset="0"/>
              <a:buChar char="•"/>
            </a:pPr>
            <a:r>
              <a:rPr lang="en-US" sz="2400" dirty="0" smtClean="0"/>
              <a:t> “Point” detector</a:t>
            </a:r>
            <a:endParaRPr lang="en-US" sz="2400" dirty="0"/>
          </a:p>
        </p:txBody>
      </p:sp>
      <p:sp>
        <p:nvSpPr>
          <p:cNvPr id="19" name="TextBox 18"/>
          <p:cNvSpPr txBox="1"/>
          <p:nvPr/>
        </p:nvSpPr>
        <p:spPr>
          <a:xfrm>
            <a:off x="2751138" y="4934054"/>
            <a:ext cx="3611562" cy="1762021"/>
          </a:xfrm>
          <a:prstGeom prst="rect">
            <a:avLst/>
          </a:prstGeom>
          <a:noFill/>
        </p:spPr>
        <p:txBody>
          <a:bodyPr wrap="square" rtlCol="0">
            <a:spAutoFit/>
          </a:bodyPr>
          <a:lstStyle/>
          <a:p>
            <a:pPr marL="457200" indent="-457200">
              <a:spcAft>
                <a:spcPts val="500"/>
              </a:spcAft>
              <a:buFont typeface="+mj-lt"/>
              <a:buAutoNum type="arabicPeriod"/>
            </a:pPr>
            <a:r>
              <a:rPr lang="en-US" sz="2400" dirty="0" smtClean="0"/>
              <a:t>Light sources </a:t>
            </a:r>
          </a:p>
          <a:p>
            <a:pPr marL="457200" indent="-457200">
              <a:spcAft>
                <a:spcPts val="500"/>
              </a:spcAft>
              <a:buFont typeface="+mj-lt"/>
              <a:buAutoNum type="arabicPeriod"/>
            </a:pPr>
            <a:r>
              <a:rPr lang="en-US" sz="2400" dirty="0" err="1" smtClean="0"/>
              <a:t>Monochrometer</a:t>
            </a:r>
            <a:endParaRPr lang="en-US" sz="2400" dirty="0" smtClean="0"/>
          </a:p>
          <a:p>
            <a:pPr marL="457200" indent="-457200">
              <a:spcAft>
                <a:spcPts val="500"/>
              </a:spcAft>
              <a:buFont typeface="+mj-lt"/>
              <a:buAutoNum type="arabicPeriod"/>
            </a:pPr>
            <a:r>
              <a:rPr lang="en-US" sz="2400" dirty="0" smtClean="0"/>
              <a:t>Detectors</a:t>
            </a:r>
          </a:p>
          <a:p>
            <a:pPr marL="457200" indent="-457200">
              <a:spcAft>
                <a:spcPts val="500"/>
              </a:spcAft>
              <a:buFont typeface="+mj-lt"/>
              <a:buAutoNum type="arabicPeriod"/>
            </a:pPr>
            <a:r>
              <a:rPr lang="en-US" sz="2400" dirty="0" smtClean="0"/>
              <a:t>Samples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Light Sources, Ideal</a:t>
            </a:r>
            <a:endParaRPr lang="en-US" sz="3200" b="1" u="sng" dirty="0">
              <a:solidFill>
                <a:schemeClr val="tx2"/>
              </a:solidFill>
            </a:endParaRPr>
          </a:p>
        </p:txBody>
      </p:sp>
      <p:sp>
        <p:nvSpPr>
          <p:cNvPr id="22" name="Rectangle 21"/>
          <p:cNvSpPr/>
          <p:nvPr/>
        </p:nvSpPr>
        <p:spPr>
          <a:xfrm>
            <a:off x="2366184" y="2373640"/>
            <a:ext cx="4367991" cy="369332"/>
          </a:xfrm>
          <a:prstGeom prst="rect">
            <a:avLst/>
          </a:prstGeom>
        </p:spPr>
        <p:txBody>
          <a:bodyPr wrap="none">
            <a:spAutoFit/>
          </a:bodyPr>
          <a:lstStyle/>
          <a:p>
            <a:r>
              <a:rPr lang="en-US" dirty="0" smtClean="0"/>
              <a:t>Experimentally we would like ~200 – 900 nm</a:t>
            </a:r>
            <a:endParaRPr lang="en-US" dirty="0"/>
          </a:p>
        </p:txBody>
      </p:sp>
      <p:pic>
        <p:nvPicPr>
          <p:cNvPr id="73729" name="Picture 1"/>
          <p:cNvPicPr>
            <a:picLocks noChangeAspect="1" noChangeArrowheads="1"/>
          </p:cNvPicPr>
          <p:nvPr/>
        </p:nvPicPr>
        <p:blipFill>
          <a:blip r:embed="rId3" cstate="print"/>
          <a:srcRect/>
          <a:stretch>
            <a:fillRect/>
          </a:stretch>
        </p:blipFill>
        <p:spPr bwMode="auto">
          <a:xfrm>
            <a:off x="990600" y="923925"/>
            <a:ext cx="6972300" cy="1447800"/>
          </a:xfrm>
          <a:prstGeom prst="rect">
            <a:avLst/>
          </a:prstGeom>
          <a:noFill/>
          <a:ln w="9525">
            <a:noFill/>
            <a:miter lim="800000"/>
            <a:headEnd/>
            <a:tailEnd/>
          </a:ln>
        </p:spPr>
      </p:pic>
      <p:grpSp>
        <p:nvGrpSpPr>
          <p:cNvPr id="27" name="Group 26"/>
          <p:cNvGrpSpPr/>
          <p:nvPr/>
        </p:nvGrpSpPr>
        <p:grpSpPr>
          <a:xfrm>
            <a:off x="4464844" y="2748951"/>
            <a:ext cx="5059362" cy="3804850"/>
            <a:chOff x="1854994" y="2748951"/>
            <a:chExt cx="5059362" cy="3804850"/>
          </a:xfrm>
        </p:grpSpPr>
        <p:graphicFrame>
          <p:nvGraphicFramePr>
            <p:cNvPr id="73730" name="Object 2"/>
            <p:cNvGraphicFramePr>
              <a:graphicFrameLocks noChangeAspect="1"/>
            </p:cNvGraphicFramePr>
            <p:nvPr/>
          </p:nvGraphicFramePr>
          <p:xfrm>
            <a:off x="1854994" y="2748951"/>
            <a:ext cx="5059362" cy="3804850"/>
          </p:xfrm>
          <a:graphic>
            <a:graphicData uri="http://schemas.openxmlformats.org/presentationml/2006/ole">
              <p:oleObj spid="_x0000_s73733" name="Graph" r:id="rId4" imgW="3901440" imgH="2935834" progId="Origin50.Graph">
                <p:embed/>
              </p:oleObj>
            </a:graphicData>
          </a:graphic>
        </p:graphicFrame>
        <p:sp>
          <p:nvSpPr>
            <p:cNvPr id="25" name="Freeform 24"/>
            <p:cNvSpPr/>
            <p:nvPr/>
          </p:nvSpPr>
          <p:spPr>
            <a:xfrm>
              <a:off x="2762250" y="3351213"/>
              <a:ext cx="3590925" cy="2600324"/>
            </a:xfrm>
            <a:custGeom>
              <a:avLst/>
              <a:gdLst>
                <a:gd name="connsiteX0" fmla="*/ 0 w 3590925"/>
                <a:gd name="connsiteY0" fmla="*/ 2525712 h 2600324"/>
                <a:gd name="connsiteX1" fmla="*/ 161925 w 3590925"/>
                <a:gd name="connsiteY1" fmla="*/ 2239962 h 2600324"/>
                <a:gd name="connsiteX2" fmla="*/ 257175 w 3590925"/>
                <a:gd name="connsiteY2" fmla="*/ 363537 h 2600324"/>
                <a:gd name="connsiteX3" fmla="*/ 314325 w 3590925"/>
                <a:gd name="connsiteY3" fmla="*/ 58737 h 2600324"/>
                <a:gd name="connsiteX4" fmla="*/ 561975 w 3590925"/>
                <a:gd name="connsiteY4" fmla="*/ 20637 h 2600324"/>
                <a:gd name="connsiteX5" fmla="*/ 1733550 w 3590925"/>
                <a:gd name="connsiteY5" fmla="*/ 20637 h 2600324"/>
                <a:gd name="connsiteX6" fmla="*/ 2895600 w 3590925"/>
                <a:gd name="connsiteY6" fmla="*/ 49212 h 2600324"/>
                <a:gd name="connsiteX7" fmla="*/ 3124200 w 3590925"/>
                <a:gd name="connsiteY7" fmla="*/ 182562 h 2600324"/>
                <a:gd name="connsiteX8" fmla="*/ 3181350 w 3590925"/>
                <a:gd name="connsiteY8" fmla="*/ 1039812 h 2600324"/>
                <a:gd name="connsiteX9" fmla="*/ 3228975 w 3590925"/>
                <a:gd name="connsiteY9" fmla="*/ 2116137 h 2600324"/>
                <a:gd name="connsiteX10" fmla="*/ 3352800 w 3590925"/>
                <a:gd name="connsiteY10" fmla="*/ 2478087 h 2600324"/>
                <a:gd name="connsiteX11" fmla="*/ 3590925 w 3590925"/>
                <a:gd name="connsiteY11" fmla="*/ 2516187 h 260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0925" h="2600324">
                  <a:moveTo>
                    <a:pt x="0" y="2525712"/>
                  </a:moveTo>
                  <a:cubicBezTo>
                    <a:pt x="59531" y="2563018"/>
                    <a:pt x="119063" y="2600324"/>
                    <a:pt x="161925" y="2239962"/>
                  </a:cubicBezTo>
                  <a:cubicBezTo>
                    <a:pt x="204787" y="1879600"/>
                    <a:pt x="231775" y="727074"/>
                    <a:pt x="257175" y="363537"/>
                  </a:cubicBezTo>
                  <a:cubicBezTo>
                    <a:pt x="282575" y="0"/>
                    <a:pt x="263525" y="115887"/>
                    <a:pt x="314325" y="58737"/>
                  </a:cubicBezTo>
                  <a:cubicBezTo>
                    <a:pt x="365125" y="1587"/>
                    <a:pt x="325438" y="26987"/>
                    <a:pt x="561975" y="20637"/>
                  </a:cubicBezTo>
                  <a:cubicBezTo>
                    <a:pt x="798512" y="14287"/>
                    <a:pt x="1344613" y="15875"/>
                    <a:pt x="1733550" y="20637"/>
                  </a:cubicBezTo>
                  <a:cubicBezTo>
                    <a:pt x="2122487" y="25399"/>
                    <a:pt x="2663825" y="22225"/>
                    <a:pt x="2895600" y="49212"/>
                  </a:cubicBezTo>
                  <a:cubicBezTo>
                    <a:pt x="3127375" y="76199"/>
                    <a:pt x="3076575" y="17462"/>
                    <a:pt x="3124200" y="182562"/>
                  </a:cubicBezTo>
                  <a:cubicBezTo>
                    <a:pt x="3171825" y="347662"/>
                    <a:pt x="3163888" y="717550"/>
                    <a:pt x="3181350" y="1039812"/>
                  </a:cubicBezTo>
                  <a:cubicBezTo>
                    <a:pt x="3198813" y="1362075"/>
                    <a:pt x="3200400" y="1876425"/>
                    <a:pt x="3228975" y="2116137"/>
                  </a:cubicBezTo>
                  <a:cubicBezTo>
                    <a:pt x="3257550" y="2355850"/>
                    <a:pt x="3292475" y="2411412"/>
                    <a:pt x="3352800" y="2478087"/>
                  </a:cubicBezTo>
                  <a:cubicBezTo>
                    <a:pt x="3413125" y="2544762"/>
                    <a:pt x="3502025" y="2530474"/>
                    <a:pt x="3590925" y="2516187"/>
                  </a:cubicBezTo>
                </a:path>
              </a:pathLst>
            </a:cu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TextBox 25"/>
          <p:cNvSpPr txBox="1"/>
          <p:nvPr/>
        </p:nvSpPr>
        <p:spPr>
          <a:xfrm>
            <a:off x="6073774" y="2812534"/>
            <a:ext cx="1838325" cy="369332"/>
          </a:xfrm>
          <a:prstGeom prst="rect">
            <a:avLst/>
          </a:prstGeom>
          <a:noFill/>
        </p:spPr>
        <p:txBody>
          <a:bodyPr wrap="square" rtlCol="0">
            <a:spAutoFit/>
          </a:bodyPr>
          <a:lstStyle/>
          <a:p>
            <a:pPr algn="ctr"/>
            <a:r>
              <a:rPr lang="en-US" dirty="0" smtClean="0"/>
              <a:t>Ideal Light Source</a:t>
            </a:r>
          </a:p>
        </p:txBody>
      </p:sp>
      <p:grpSp>
        <p:nvGrpSpPr>
          <p:cNvPr id="34" name="Group 33"/>
          <p:cNvGrpSpPr/>
          <p:nvPr/>
        </p:nvGrpSpPr>
        <p:grpSpPr>
          <a:xfrm>
            <a:off x="356803" y="3839800"/>
            <a:ext cx="3932622" cy="1448756"/>
            <a:chOff x="-2352677" y="3754075"/>
            <a:chExt cx="3932622" cy="1448756"/>
          </a:xfrm>
        </p:grpSpPr>
        <p:sp>
          <p:nvSpPr>
            <p:cNvPr id="9" name="TextBox 8"/>
            <p:cNvSpPr txBox="1"/>
            <p:nvPr/>
          </p:nvSpPr>
          <p:spPr>
            <a:xfrm>
              <a:off x="-2352677" y="3792927"/>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0" name="TextBox 9"/>
            <p:cNvSpPr txBox="1"/>
            <p:nvPr/>
          </p:nvSpPr>
          <p:spPr>
            <a:xfrm>
              <a:off x="-1309873" y="4081755"/>
              <a:ext cx="529209" cy="369332"/>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11" name="Cube 10"/>
            <p:cNvSpPr/>
            <p:nvPr/>
          </p:nvSpPr>
          <p:spPr>
            <a:xfrm>
              <a:off x="-586458" y="4118950"/>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82085" y="4802721"/>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3" name="TextBox 12"/>
            <p:cNvSpPr txBox="1"/>
            <p:nvPr/>
          </p:nvSpPr>
          <p:spPr>
            <a:xfrm>
              <a:off x="184173" y="3754075"/>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4" name="Cube 13"/>
            <p:cNvSpPr/>
            <p:nvPr/>
          </p:nvSpPr>
          <p:spPr>
            <a:xfrm>
              <a:off x="628650" y="4149780"/>
              <a:ext cx="484648" cy="69527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97"/>
            <p:cNvSpPr>
              <a:spLocks noChangeAspect="1"/>
            </p:cNvSpPr>
            <p:nvPr/>
          </p:nvSpPr>
          <p:spPr bwMode="auto">
            <a:xfrm rot="324265" flipH="1">
              <a:off x="-1486224" y="4451110"/>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6" name="Litebulb"/>
            <p:cNvSpPr>
              <a:spLocks noEditPoints="1" noChangeArrowheads="1"/>
            </p:cNvSpPr>
            <p:nvPr/>
          </p:nvSpPr>
          <p:spPr bwMode="auto">
            <a:xfrm>
              <a:off x="-2066466" y="4260250"/>
              <a:ext cx="457200" cy="685800"/>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17" name="Freeform 97"/>
            <p:cNvSpPr>
              <a:spLocks noChangeAspect="1"/>
            </p:cNvSpPr>
            <p:nvPr/>
          </p:nvSpPr>
          <p:spPr bwMode="auto">
            <a:xfrm rot="324265" flipH="1">
              <a:off x="-1498925" y="4489211"/>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8" name="Freeform 97"/>
            <p:cNvSpPr>
              <a:spLocks noChangeAspect="1"/>
            </p:cNvSpPr>
            <p:nvPr/>
          </p:nvSpPr>
          <p:spPr bwMode="auto">
            <a:xfrm rot="324265" flipH="1">
              <a:off x="-1524325" y="4527311"/>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19" name="Group 75"/>
            <p:cNvGrpSpPr/>
            <p:nvPr/>
          </p:nvGrpSpPr>
          <p:grpSpPr>
            <a:xfrm>
              <a:off x="-279725" y="4451110"/>
              <a:ext cx="853865" cy="229835"/>
              <a:chOff x="3201202" y="5921186"/>
              <a:chExt cx="853865" cy="229835"/>
            </a:xfrm>
          </p:grpSpPr>
          <p:sp>
            <p:nvSpPr>
              <p:cNvPr id="20"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1"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23"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Light Sources: The Sun</a:t>
            </a:r>
            <a:endParaRPr lang="en-US" sz="3200" b="1" u="sng" dirty="0">
              <a:solidFill>
                <a:schemeClr val="tx2"/>
              </a:solidFill>
            </a:endParaRPr>
          </a:p>
        </p:txBody>
      </p:sp>
      <p:sp>
        <p:nvSpPr>
          <p:cNvPr id="10" name="TextBox 9"/>
          <p:cNvSpPr txBox="1"/>
          <p:nvPr/>
        </p:nvSpPr>
        <p:spPr>
          <a:xfrm>
            <a:off x="2326897" y="4865225"/>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1" name="Cube 10"/>
          <p:cNvSpPr/>
          <p:nvPr/>
        </p:nvSpPr>
        <p:spPr>
          <a:xfrm>
            <a:off x="3050312" y="4927820"/>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54685" y="5611591"/>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3" name="TextBox 12"/>
          <p:cNvSpPr txBox="1"/>
          <p:nvPr/>
        </p:nvSpPr>
        <p:spPr>
          <a:xfrm>
            <a:off x="3879685" y="4561367"/>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4" name="Cube 13"/>
          <p:cNvSpPr/>
          <p:nvPr/>
        </p:nvSpPr>
        <p:spPr>
          <a:xfrm>
            <a:off x="4249932" y="4968249"/>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97"/>
          <p:cNvSpPr>
            <a:spLocks noChangeAspect="1"/>
          </p:cNvSpPr>
          <p:nvPr/>
        </p:nvSpPr>
        <p:spPr bwMode="auto">
          <a:xfrm rot="324265" flipH="1">
            <a:off x="2150546" y="5259980"/>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6" name="Freeform 97"/>
          <p:cNvSpPr>
            <a:spLocks noChangeAspect="1"/>
          </p:cNvSpPr>
          <p:nvPr/>
        </p:nvSpPr>
        <p:spPr bwMode="auto">
          <a:xfrm rot="324265" flipH="1">
            <a:off x="3360220" y="5259980"/>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pic>
        <p:nvPicPr>
          <p:cNvPr id="17" name="Picture 8" descr="http://upload.wikimedia.org/wikipedia/commons/b/b4/The_Sun_by_the_Atmospheric_Imaging_Assembly_of_NASA%27s_Solar_Dynamics_Observatory_-_20100819.jpg"/>
          <p:cNvPicPr>
            <a:picLocks noChangeAspect="1" noChangeArrowheads="1"/>
          </p:cNvPicPr>
          <p:nvPr/>
        </p:nvPicPr>
        <p:blipFill>
          <a:blip r:embed="rId2" cstate="print"/>
          <a:srcRect/>
          <a:stretch>
            <a:fillRect/>
          </a:stretch>
        </p:blipFill>
        <p:spPr bwMode="auto">
          <a:xfrm>
            <a:off x="269875" y="4492625"/>
            <a:ext cx="1731174" cy="1651000"/>
          </a:xfrm>
          <a:prstGeom prst="rect">
            <a:avLst/>
          </a:prstGeom>
          <a:noFill/>
        </p:spPr>
      </p:pic>
      <p:pic>
        <p:nvPicPr>
          <p:cNvPr id="115714" name="Picture 2" descr="http://upload.wikimedia.org/wikipedia/commons/4/4c/Solar_Spectrum.png"/>
          <p:cNvPicPr>
            <a:picLocks noChangeAspect="1" noChangeArrowheads="1"/>
          </p:cNvPicPr>
          <p:nvPr/>
        </p:nvPicPr>
        <p:blipFill>
          <a:blip r:embed="rId3" cstate="print"/>
          <a:srcRect/>
          <a:stretch>
            <a:fillRect/>
          </a:stretch>
        </p:blipFill>
        <p:spPr bwMode="auto">
          <a:xfrm>
            <a:off x="355600" y="1058862"/>
            <a:ext cx="4140200" cy="3082295"/>
          </a:xfrm>
          <a:prstGeom prst="rect">
            <a:avLst/>
          </a:prstGeom>
          <a:noFill/>
        </p:spPr>
      </p:pic>
      <p:sp>
        <p:nvSpPr>
          <p:cNvPr id="20" name="TextBox 19"/>
          <p:cNvSpPr txBox="1"/>
          <p:nvPr/>
        </p:nvSpPr>
        <p:spPr>
          <a:xfrm>
            <a:off x="5067301" y="1390650"/>
            <a:ext cx="3981449" cy="4078039"/>
          </a:xfrm>
          <a:prstGeom prst="rect">
            <a:avLst/>
          </a:prstGeom>
          <a:noFill/>
        </p:spPr>
        <p:txBody>
          <a:bodyPr wrap="square" rtlCol="0">
            <a:spAutoFit/>
          </a:bodyPr>
          <a:lstStyle/>
          <a:p>
            <a:pPr>
              <a:spcAft>
                <a:spcPts val="1000"/>
              </a:spcAft>
            </a:pPr>
            <a:r>
              <a:rPr lang="en-US" sz="2000" b="1" u="sng" dirty="0" smtClean="0"/>
              <a:t>Pros:</a:t>
            </a:r>
          </a:p>
          <a:p>
            <a:pPr marL="228600">
              <a:spcAft>
                <a:spcPts val="1000"/>
              </a:spcAft>
            </a:pPr>
            <a:r>
              <a:rPr lang="en-US" dirty="0" smtClean="0"/>
              <a:t>It’s free!</a:t>
            </a:r>
          </a:p>
          <a:p>
            <a:pPr marL="228600">
              <a:spcAft>
                <a:spcPts val="1000"/>
              </a:spcAft>
            </a:pPr>
            <a:r>
              <a:rPr lang="en-US" dirty="0" smtClean="0"/>
              <a:t>Does not die</a:t>
            </a:r>
          </a:p>
          <a:p>
            <a:pPr marL="228600">
              <a:spcAft>
                <a:spcPts val="1000"/>
              </a:spcAft>
            </a:pPr>
            <a:r>
              <a:rPr lang="en-US" dirty="0" smtClean="0"/>
              <a:t>Relatively uniform from 400-800 nm</a:t>
            </a:r>
          </a:p>
          <a:p>
            <a:pPr>
              <a:spcAft>
                <a:spcPts val="1000"/>
              </a:spcAft>
            </a:pPr>
            <a:endParaRPr lang="en-US" dirty="0" smtClean="0"/>
          </a:p>
          <a:p>
            <a:pPr>
              <a:spcAft>
                <a:spcPts val="1000"/>
              </a:spcAft>
            </a:pPr>
            <a:r>
              <a:rPr lang="en-US" sz="2000" b="1" u="sng" dirty="0" smtClean="0"/>
              <a:t>Cons:</a:t>
            </a:r>
          </a:p>
          <a:p>
            <a:pPr marL="228600">
              <a:spcAft>
                <a:spcPts val="1000"/>
              </a:spcAft>
            </a:pPr>
            <a:r>
              <a:rPr lang="en-US" dirty="0" smtClean="0"/>
              <a:t>Inconsistent</a:t>
            </a:r>
          </a:p>
          <a:p>
            <a:pPr marL="228600">
              <a:spcAft>
                <a:spcPts val="1000"/>
              </a:spcAft>
            </a:pPr>
            <a:r>
              <a:rPr lang="en-US" dirty="0" smtClean="0"/>
              <a:t>Minimal UV-light</a:t>
            </a:r>
          </a:p>
          <a:p>
            <a:pPr marL="228600">
              <a:spcAft>
                <a:spcPts val="1000"/>
              </a:spcAft>
            </a:pPr>
            <a:r>
              <a:rPr lang="en-US" dirty="0" smtClean="0"/>
              <a:t>Intense absorption lines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Light Sources: </a:t>
            </a:r>
            <a:r>
              <a:rPr lang="en-US" sz="3200" b="1" u="sng" dirty="0" err="1" smtClean="0">
                <a:solidFill>
                  <a:schemeClr val="tx2"/>
                </a:solidFill>
              </a:rPr>
              <a:t>Xe</a:t>
            </a:r>
            <a:r>
              <a:rPr lang="en-US" sz="3200" b="1" u="sng" dirty="0" smtClean="0">
                <a:solidFill>
                  <a:schemeClr val="tx2"/>
                </a:solidFill>
              </a:rPr>
              <a:t> Lamp</a:t>
            </a:r>
            <a:endParaRPr lang="en-US" sz="3200" b="1" u="sng" dirty="0">
              <a:solidFill>
                <a:schemeClr val="tx2"/>
              </a:solidFill>
            </a:endParaRPr>
          </a:p>
        </p:txBody>
      </p:sp>
      <p:sp>
        <p:nvSpPr>
          <p:cNvPr id="7" name="Rectangle 6"/>
          <p:cNvSpPr/>
          <p:nvPr/>
        </p:nvSpPr>
        <p:spPr>
          <a:xfrm>
            <a:off x="806365" y="1434584"/>
            <a:ext cx="2775119" cy="369332"/>
          </a:xfrm>
          <a:prstGeom prst="rect">
            <a:avLst/>
          </a:prstGeom>
        </p:spPr>
        <p:txBody>
          <a:bodyPr wrap="none">
            <a:spAutoFit/>
          </a:bodyPr>
          <a:lstStyle/>
          <a:p>
            <a:r>
              <a:rPr lang="en-US" dirty="0" smtClean="0">
                <a:latin typeface="Tahoma" pitchFamily="34" charset="0"/>
              </a:rPr>
              <a:t>Electricity through </a:t>
            </a:r>
            <a:r>
              <a:rPr lang="en-US" dirty="0" err="1" smtClean="0">
                <a:latin typeface="Tahoma" pitchFamily="34" charset="0"/>
              </a:rPr>
              <a:t>Xe</a:t>
            </a:r>
            <a:r>
              <a:rPr lang="en-US" dirty="0" smtClean="0">
                <a:latin typeface="Tahoma" pitchFamily="34" charset="0"/>
              </a:rPr>
              <a:t> gas</a:t>
            </a:r>
            <a:endParaRPr lang="en-US" dirty="0"/>
          </a:p>
        </p:txBody>
      </p:sp>
      <p:pic>
        <p:nvPicPr>
          <p:cNvPr id="114692" name="Picture 4" descr="http://upload.wikimedia.org/wikipedia/commons/thumb/9/9e/Xenon_short_arc_1.jpg/220px-Xenon_short_arc_1.jpg"/>
          <p:cNvPicPr>
            <a:picLocks noChangeAspect="1" noChangeArrowheads="1"/>
          </p:cNvPicPr>
          <p:nvPr/>
        </p:nvPicPr>
        <p:blipFill>
          <a:blip r:embed="rId2" cstate="print"/>
          <a:srcRect/>
          <a:stretch>
            <a:fillRect/>
          </a:stretch>
        </p:blipFill>
        <p:spPr bwMode="auto">
          <a:xfrm>
            <a:off x="1184275" y="1836737"/>
            <a:ext cx="2095500" cy="1571626"/>
          </a:xfrm>
          <a:prstGeom prst="rect">
            <a:avLst/>
          </a:prstGeom>
          <a:noFill/>
        </p:spPr>
      </p:pic>
      <p:sp>
        <p:nvSpPr>
          <p:cNvPr id="9" name="TextBox 8"/>
          <p:cNvSpPr txBox="1"/>
          <p:nvPr/>
        </p:nvSpPr>
        <p:spPr>
          <a:xfrm>
            <a:off x="5057776" y="1390650"/>
            <a:ext cx="3981449" cy="3267561"/>
          </a:xfrm>
          <a:prstGeom prst="rect">
            <a:avLst/>
          </a:prstGeom>
          <a:noFill/>
        </p:spPr>
        <p:txBody>
          <a:bodyPr wrap="square" rtlCol="0">
            <a:spAutoFit/>
          </a:bodyPr>
          <a:lstStyle/>
          <a:p>
            <a:pPr>
              <a:spcAft>
                <a:spcPts val="1000"/>
              </a:spcAft>
            </a:pPr>
            <a:r>
              <a:rPr lang="en-US" sz="2000" b="1" u="sng" dirty="0" smtClean="0"/>
              <a:t>Pros:</a:t>
            </a:r>
          </a:p>
          <a:p>
            <a:pPr marL="228600">
              <a:spcAft>
                <a:spcPts val="1000"/>
              </a:spcAft>
            </a:pPr>
            <a:r>
              <a:rPr lang="en-US" dirty="0" smtClean="0"/>
              <a:t>Mimics the sun (solar simulator)</a:t>
            </a:r>
          </a:p>
          <a:p>
            <a:pPr marL="228600">
              <a:spcAft>
                <a:spcPts val="1000"/>
              </a:spcAft>
            </a:pPr>
            <a:r>
              <a:rPr lang="en-US" dirty="0" smtClean="0"/>
              <a:t>It’s simple</a:t>
            </a:r>
          </a:p>
          <a:p>
            <a:pPr>
              <a:spcAft>
                <a:spcPts val="1000"/>
              </a:spcAft>
            </a:pPr>
            <a:endParaRPr lang="en-US" dirty="0" smtClean="0"/>
          </a:p>
          <a:p>
            <a:pPr>
              <a:spcAft>
                <a:spcPts val="1000"/>
              </a:spcAft>
            </a:pPr>
            <a:r>
              <a:rPr lang="en-US" sz="2000" b="1" u="sng" dirty="0" smtClean="0"/>
              <a:t>Cons:</a:t>
            </a:r>
          </a:p>
          <a:p>
            <a:pPr marL="228600">
              <a:spcAft>
                <a:spcPts val="1000"/>
              </a:spcAft>
            </a:pPr>
            <a:r>
              <a:rPr lang="en-US" dirty="0" smtClean="0"/>
              <a:t>Relatively Expensive</a:t>
            </a:r>
          </a:p>
          <a:p>
            <a:pPr marL="228600">
              <a:spcAft>
                <a:spcPts val="1000"/>
              </a:spcAft>
            </a:pPr>
            <a:r>
              <a:rPr lang="en-US" dirty="0" smtClean="0"/>
              <a:t>Minimal UV-light (&lt;300 nm)</a:t>
            </a:r>
          </a:p>
          <a:p>
            <a:pPr marL="228600">
              <a:spcAft>
                <a:spcPts val="1000"/>
              </a:spcAft>
            </a:pPr>
            <a:r>
              <a:rPr lang="en-US" dirty="0" smtClean="0"/>
              <a:t>Potential Instability</a:t>
            </a:r>
          </a:p>
        </p:txBody>
      </p:sp>
      <p:pic>
        <p:nvPicPr>
          <p:cNvPr id="114694" name="Picture 6" descr="http://zeiss-campus.magnet.fsu.edu/articles/lightsources/images/xenonlampsfigure3.jpg"/>
          <p:cNvPicPr>
            <a:picLocks noChangeAspect="1" noChangeArrowheads="1"/>
          </p:cNvPicPr>
          <p:nvPr/>
        </p:nvPicPr>
        <p:blipFill>
          <a:blip r:embed="rId3" cstate="print"/>
          <a:srcRect/>
          <a:stretch>
            <a:fillRect/>
          </a:stretch>
        </p:blipFill>
        <p:spPr bwMode="auto">
          <a:xfrm>
            <a:off x="4794250" y="4969660"/>
            <a:ext cx="3816350" cy="1774040"/>
          </a:xfrm>
          <a:prstGeom prst="rect">
            <a:avLst/>
          </a:prstGeom>
          <a:noFill/>
        </p:spPr>
      </p:pic>
      <p:pic>
        <p:nvPicPr>
          <p:cNvPr id="114695" name="Picture 7"/>
          <p:cNvPicPr>
            <a:picLocks noChangeAspect="1" noChangeArrowheads="1"/>
          </p:cNvPicPr>
          <p:nvPr/>
        </p:nvPicPr>
        <p:blipFill>
          <a:blip r:embed="rId4" cstate="print"/>
          <a:srcRect/>
          <a:stretch>
            <a:fillRect/>
          </a:stretch>
        </p:blipFill>
        <p:spPr bwMode="auto">
          <a:xfrm>
            <a:off x="190500" y="3752849"/>
            <a:ext cx="4203700" cy="238535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946850" y="1243012"/>
            <a:ext cx="7225599" cy="3962425"/>
          </a:xfrm>
          <a:prstGeom prst="rect">
            <a:avLst/>
          </a:prstGeom>
          <a:noFill/>
          <a:ln w="9525">
            <a:noFill/>
            <a:miter lim="800000"/>
            <a:headEnd/>
            <a:tailEnd/>
          </a:ln>
        </p:spPr>
      </p:pic>
      <p:sp>
        <p:nvSpPr>
          <p:cNvPr id="3" name="Rectangle 2"/>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Light Sources: </a:t>
            </a:r>
            <a:r>
              <a:rPr lang="en-US" sz="3200" b="1" u="sng" dirty="0" err="1" smtClean="0">
                <a:solidFill>
                  <a:schemeClr val="tx2"/>
                </a:solidFill>
              </a:rPr>
              <a:t>Xe</a:t>
            </a:r>
            <a:r>
              <a:rPr lang="en-US" sz="3200" b="1" u="sng" dirty="0" smtClean="0">
                <a:solidFill>
                  <a:schemeClr val="tx2"/>
                </a:solidFill>
              </a:rPr>
              <a:t> Lamp</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25042" y="1213238"/>
            <a:ext cx="3864364" cy="1450334"/>
            <a:chOff x="393311" y="1651942"/>
            <a:chExt cx="3864364" cy="1450334"/>
          </a:xfrm>
        </p:grpSpPr>
        <p:sp>
          <p:nvSpPr>
            <p:cNvPr id="7" name="Cube 6"/>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9" name="Oval 8"/>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1" name="Cube 10"/>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3" name="TextBox 12"/>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4" name="Cube 13"/>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7"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19"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Absorption Spectroscopy</a:t>
            </a:r>
            <a:endParaRPr lang="en-US" sz="3200" b="1" u="sng" dirty="0">
              <a:solidFill>
                <a:schemeClr val="tx2"/>
              </a:solidFill>
            </a:endParaRPr>
          </a:p>
        </p:txBody>
      </p:sp>
      <p:pic>
        <p:nvPicPr>
          <p:cNvPr id="20" name="Picture 8" descr="http://deserthighlandspr.com/wp-content/uploads/2013/02/Visible-spectrum.jpg"/>
          <p:cNvPicPr>
            <a:picLocks noChangeAspect="1" noChangeArrowheads="1"/>
          </p:cNvPicPr>
          <p:nvPr/>
        </p:nvPicPr>
        <p:blipFill>
          <a:blip r:embed="rId2" cstate="print"/>
          <a:srcRect/>
          <a:stretch>
            <a:fillRect/>
          </a:stretch>
        </p:blipFill>
        <p:spPr bwMode="auto">
          <a:xfrm>
            <a:off x="1043813" y="3023173"/>
            <a:ext cx="7019429" cy="335222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Light Sources: Tungsten Halogen Lamp</a:t>
            </a:r>
            <a:endParaRPr lang="en-US" sz="3200" b="1" u="sng" dirty="0">
              <a:solidFill>
                <a:schemeClr val="tx2"/>
              </a:solidFill>
            </a:endParaRPr>
          </a:p>
        </p:txBody>
      </p:sp>
      <p:sp>
        <p:nvSpPr>
          <p:cNvPr id="8" name="Rectangle 7"/>
          <p:cNvSpPr/>
          <p:nvPr/>
        </p:nvSpPr>
        <p:spPr>
          <a:xfrm>
            <a:off x="422275" y="3053834"/>
            <a:ext cx="3786036" cy="646331"/>
          </a:xfrm>
          <a:prstGeom prst="rect">
            <a:avLst/>
          </a:prstGeom>
        </p:spPr>
        <p:txBody>
          <a:bodyPr wrap="none">
            <a:spAutoFit/>
          </a:bodyPr>
          <a:lstStyle/>
          <a:p>
            <a:r>
              <a:rPr lang="de-DE" dirty="0" smtClean="0"/>
              <a:t>Halogen gas and the tungsten filament</a:t>
            </a:r>
          </a:p>
          <a:p>
            <a:r>
              <a:rPr lang="en-US" dirty="0" smtClean="0"/>
              <a:t>Higher pressure (7-8 ATM)</a:t>
            </a:r>
            <a:endParaRPr lang="en-US" dirty="0"/>
          </a:p>
        </p:txBody>
      </p:sp>
      <p:sp>
        <p:nvSpPr>
          <p:cNvPr id="10" name="TextBox 9"/>
          <p:cNvSpPr txBox="1"/>
          <p:nvPr/>
        </p:nvSpPr>
        <p:spPr>
          <a:xfrm>
            <a:off x="5057776" y="1390650"/>
            <a:ext cx="3295649" cy="4888518"/>
          </a:xfrm>
          <a:prstGeom prst="rect">
            <a:avLst/>
          </a:prstGeom>
          <a:noFill/>
        </p:spPr>
        <p:txBody>
          <a:bodyPr wrap="square" rtlCol="0">
            <a:spAutoFit/>
          </a:bodyPr>
          <a:lstStyle/>
          <a:p>
            <a:pPr>
              <a:spcAft>
                <a:spcPts val="1000"/>
              </a:spcAft>
            </a:pPr>
            <a:r>
              <a:rPr lang="en-US" sz="2000" b="1" u="sng" dirty="0" smtClean="0"/>
              <a:t>Pros:</a:t>
            </a:r>
          </a:p>
          <a:p>
            <a:pPr marL="228600">
              <a:spcAft>
                <a:spcPts val="1000"/>
              </a:spcAft>
            </a:pPr>
            <a:r>
              <a:rPr lang="en-US" dirty="0" smtClean="0"/>
              <a:t>Compact size</a:t>
            </a:r>
          </a:p>
          <a:p>
            <a:pPr marL="228600">
              <a:spcAft>
                <a:spcPts val="1000"/>
              </a:spcAft>
            </a:pPr>
            <a:r>
              <a:rPr lang="en-US" dirty="0" smtClean="0"/>
              <a:t>High intensity</a:t>
            </a:r>
          </a:p>
          <a:p>
            <a:pPr marL="228600">
              <a:spcAft>
                <a:spcPts val="1000"/>
              </a:spcAft>
            </a:pPr>
            <a:r>
              <a:rPr lang="en-US" dirty="0" smtClean="0"/>
              <a:t>Low cost</a:t>
            </a:r>
          </a:p>
          <a:p>
            <a:pPr marL="228600">
              <a:spcAft>
                <a:spcPts val="1000"/>
              </a:spcAft>
            </a:pPr>
            <a:r>
              <a:rPr lang="en-US" dirty="0" smtClean="0"/>
              <a:t>Long lifetime</a:t>
            </a:r>
          </a:p>
          <a:p>
            <a:pPr marL="228600">
              <a:spcAft>
                <a:spcPts val="1000"/>
              </a:spcAft>
            </a:pPr>
            <a:r>
              <a:rPr lang="en-US" dirty="0" smtClean="0"/>
              <a:t>Fast turn on</a:t>
            </a:r>
          </a:p>
          <a:p>
            <a:pPr marL="228600">
              <a:spcAft>
                <a:spcPts val="1000"/>
              </a:spcAft>
            </a:pPr>
            <a:r>
              <a:rPr lang="en-US" dirty="0" smtClean="0"/>
              <a:t>Stable</a:t>
            </a:r>
          </a:p>
          <a:p>
            <a:pPr>
              <a:spcAft>
                <a:spcPts val="1000"/>
              </a:spcAft>
            </a:pPr>
            <a:endParaRPr lang="en-US" dirty="0" smtClean="0"/>
          </a:p>
          <a:p>
            <a:pPr>
              <a:spcAft>
                <a:spcPts val="1000"/>
              </a:spcAft>
            </a:pPr>
            <a:r>
              <a:rPr lang="en-US" sz="2000" b="1" u="sng" dirty="0" smtClean="0"/>
              <a:t>Cons:</a:t>
            </a:r>
          </a:p>
          <a:p>
            <a:pPr marL="228600">
              <a:spcAft>
                <a:spcPts val="1000"/>
              </a:spcAft>
            </a:pPr>
            <a:r>
              <a:rPr lang="en-US" dirty="0" smtClean="0"/>
              <a:t>Very hot</a:t>
            </a:r>
          </a:p>
          <a:p>
            <a:pPr marL="228600">
              <a:spcAft>
                <a:spcPts val="1000"/>
              </a:spcAft>
            </a:pPr>
            <a:r>
              <a:rPr lang="en-US" dirty="0" smtClean="0"/>
              <a:t>Bulb can explode</a:t>
            </a:r>
          </a:p>
          <a:p>
            <a:pPr marL="228600">
              <a:spcAft>
                <a:spcPts val="1000"/>
              </a:spcAft>
            </a:pPr>
            <a:r>
              <a:rPr lang="en-US" dirty="0" smtClean="0"/>
              <a:t>Minimal UV-light (&lt;300 nm)</a:t>
            </a:r>
          </a:p>
        </p:txBody>
      </p:sp>
      <p:pic>
        <p:nvPicPr>
          <p:cNvPr id="116744" name="Picture 8" descr="http://micro.magnet.fsu.edu/primer/techniques/fluorescence/images/fluorosourcesfigure4.jpg"/>
          <p:cNvPicPr>
            <a:picLocks noChangeAspect="1" noChangeArrowheads="1"/>
          </p:cNvPicPr>
          <p:nvPr/>
        </p:nvPicPr>
        <p:blipFill>
          <a:blip r:embed="rId2" cstate="print"/>
          <a:srcRect/>
          <a:stretch>
            <a:fillRect/>
          </a:stretch>
        </p:blipFill>
        <p:spPr bwMode="auto">
          <a:xfrm>
            <a:off x="431800" y="4078288"/>
            <a:ext cx="3482975" cy="2545252"/>
          </a:xfrm>
          <a:prstGeom prst="rect">
            <a:avLst/>
          </a:prstGeom>
          <a:noFill/>
        </p:spPr>
      </p:pic>
      <p:pic>
        <p:nvPicPr>
          <p:cNvPr id="116748" name="Picture 12" descr="http://www.superiorlampinc.com/product_line/images/halogen_w_burner_2.jpg"/>
          <p:cNvPicPr>
            <a:picLocks noChangeAspect="1" noChangeArrowheads="1"/>
          </p:cNvPicPr>
          <p:nvPr/>
        </p:nvPicPr>
        <p:blipFill>
          <a:blip r:embed="rId3" cstate="print"/>
          <a:srcRect/>
          <a:stretch>
            <a:fillRect/>
          </a:stretch>
        </p:blipFill>
        <p:spPr bwMode="auto">
          <a:xfrm>
            <a:off x="1108076" y="785872"/>
            <a:ext cx="2616200" cy="22303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616325"/>
            <a:ext cx="3476625" cy="369332"/>
          </a:xfrm>
          <a:prstGeom prst="rect">
            <a:avLst/>
          </a:prstGeom>
        </p:spPr>
        <p:txBody>
          <a:bodyPr wrap="square">
            <a:spAutoFit/>
          </a:bodyPr>
          <a:lstStyle/>
          <a:p>
            <a:pPr marL="0" lvl="3" algn="ctr"/>
            <a:r>
              <a:rPr lang="en-US" dirty="0" smtClean="0">
                <a:latin typeface="Tahoma" pitchFamily="34" charset="0"/>
              </a:rPr>
              <a:t>Deuterium lamp –200-330</a:t>
            </a:r>
          </a:p>
        </p:txBody>
      </p:sp>
      <p:sp>
        <p:nvSpPr>
          <p:cNvPr id="3" name="Rectangle 2"/>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“White” Light</a:t>
            </a:r>
            <a:endParaRPr lang="en-US" sz="3200" b="1" u="sng" dirty="0">
              <a:solidFill>
                <a:schemeClr val="tx2"/>
              </a:solidFill>
            </a:endParaRPr>
          </a:p>
        </p:txBody>
      </p:sp>
      <p:pic>
        <p:nvPicPr>
          <p:cNvPr id="116740" name="Picture 4" descr="http://www.msscientific.de/deuteriumlampen_spektrum.gif"/>
          <p:cNvPicPr>
            <a:picLocks noChangeAspect="1" noChangeArrowheads="1"/>
          </p:cNvPicPr>
          <p:nvPr/>
        </p:nvPicPr>
        <p:blipFill>
          <a:blip r:embed="rId2" cstate="print"/>
          <a:srcRect/>
          <a:stretch>
            <a:fillRect/>
          </a:stretch>
        </p:blipFill>
        <p:spPr bwMode="auto">
          <a:xfrm>
            <a:off x="869950" y="1268412"/>
            <a:ext cx="3091429" cy="2351088"/>
          </a:xfrm>
          <a:prstGeom prst="rect">
            <a:avLst/>
          </a:prstGeom>
          <a:noFill/>
        </p:spPr>
      </p:pic>
      <p:sp>
        <p:nvSpPr>
          <p:cNvPr id="10" name="Rectangle 9"/>
          <p:cNvSpPr/>
          <p:nvPr/>
        </p:nvSpPr>
        <p:spPr>
          <a:xfrm>
            <a:off x="1455169" y="891659"/>
            <a:ext cx="1890261" cy="369332"/>
          </a:xfrm>
          <a:prstGeom prst="rect">
            <a:avLst/>
          </a:prstGeom>
        </p:spPr>
        <p:txBody>
          <a:bodyPr wrap="none">
            <a:spAutoFit/>
          </a:bodyPr>
          <a:lstStyle/>
          <a:p>
            <a:r>
              <a:rPr lang="en-US" dirty="0" smtClean="0">
                <a:latin typeface="Tahoma" pitchFamily="34" charset="0"/>
              </a:rPr>
              <a:t>Deuterium lamp </a:t>
            </a:r>
            <a:endParaRPr lang="en-US" dirty="0"/>
          </a:p>
        </p:txBody>
      </p:sp>
      <p:sp>
        <p:nvSpPr>
          <p:cNvPr id="11" name="Rectangle 10"/>
          <p:cNvSpPr/>
          <p:nvPr/>
        </p:nvSpPr>
        <p:spPr>
          <a:xfrm>
            <a:off x="4361200" y="2091809"/>
            <a:ext cx="389850" cy="584775"/>
          </a:xfrm>
          <a:prstGeom prst="rect">
            <a:avLst/>
          </a:prstGeom>
        </p:spPr>
        <p:txBody>
          <a:bodyPr wrap="none">
            <a:spAutoFit/>
          </a:bodyPr>
          <a:lstStyle/>
          <a:p>
            <a:r>
              <a:rPr lang="en-US" sz="3200" b="1" dirty="0" smtClean="0"/>
              <a:t>+</a:t>
            </a:r>
            <a:endParaRPr lang="en-US" sz="3200" b="1" dirty="0"/>
          </a:p>
        </p:txBody>
      </p:sp>
      <p:pic>
        <p:nvPicPr>
          <p:cNvPr id="12" name="Picture 8" descr="http://micro.magnet.fsu.edu/primer/techniques/fluorescence/images/fluorosourcesfigure4.jpg"/>
          <p:cNvPicPr>
            <a:picLocks noChangeAspect="1" noChangeArrowheads="1"/>
          </p:cNvPicPr>
          <p:nvPr/>
        </p:nvPicPr>
        <p:blipFill>
          <a:blip r:embed="rId3" cstate="print"/>
          <a:srcRect/>
          <a:stretch>
            <a:fillRect/>
          </a:stretch>
        </p:blipFill>
        <p:spPr bwMode="auto">
          <a:xfrm>
            <a:off x="5024438" y="1004398"/>
            <a:ext cx="3482976" cy="2545252"/>
          </a:xfrm>
          <a:prstGeom prst="rect">
            <a:avLst/>
          </a:prstGeom>
          <a:noFill/>
        </p:spPr>
      </p:pic>
      <p:sp>
        <p:nvSpPr>
          <p:cNvPr id="13" name="Rectangle 12"/>
          <p:cNvSpPr/>
          <p:nvPr/>
        </p:nvSpPr>
        <p:spPr>
          <a:xfrm>
            <a:off x="5327650" y="3606800"/>
            <a:ext cx="3187700" cy="369332"/>
          </a:xfrm>
          <a:prstGeom prst="rect">
            <a:avLst/>
          </a:prstGeom>
        </p:spPr>
        <p:txBody>
          <a:bodyPr wrap="square">
            <a:spAutoFit/>
          </a:bodyPr>
          <a:lstStyle/>
          <a:p>
            <a:pPr marL="0" lvl="3" algn="ctr"/>
            <a:r>
              <a:rPr lang="en-US" dirty="0" smtClean="0">
                <a:latin typeface="Tahoma" pitchFamily="34" charset="0"/>
              </a:rPr>
              <a:t>Tungsten lamp – &gt;300 nm</a:t>
            </a:r>
          </a:p>
        </p:txBody>
      </p:sp>
      <p:pic>
        <p:nvPicPr>
          <p:cNvPr id="118786" name="Picture 2" descr="Graph 124 - UV signal curves with 2 lamps"/>
          <p:cNvPicPr>
            <a:picLocks noChangeAspect="1" noChangeArrowheads="1"/>
          </p:cNvPicPr>
          <p:nvPr/>
        </p:nvPicPr>
        <p:blipFill>
          <a:blip r:embed="rId4" cstate="print"/>
          <a:srcRect/>
          <a:stretch>
            <a:fillRect/>
          </a:stretch>
        </p:blipFill>
        <p:spPr bwMode="auto">
          <a:xfrm>
            <a:off x="2666999" y="4251456"/>
            <a:ext cx="3778251" cy="24243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http://www.lamptech.co.uk/Images/Illustrations/SO%20SPD%27s.jpg"/>
          <p:cNvPicPr>
            <a:picLocks noChangeAspect="1" noChangeArrowheads="1"/>
          </p:cNvPicPr>
          <p:nvPr/>
        </p:nvPicPr>
        <p:blipFill>
          <a:blip r:embed="rId2" cstate="print"/>
          <a:srcRect/>
          <a:stretch>
            <a:fillRect/>
          </a:stretch>
        </p:blipFill>
        <p:spPr bwMode="auto">
          <a:xfrm>
            <a:off x="323850" y="1081086"/>
            <a:ext cx="8474075" cy="4491261"/>
          </a:xfrm>
          <a:prstGeom prst="rect">
            <a:avLst/>
          </a:prstGeom>
          <a:noFill/>
        </p:spPr>
      </p:pic>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Other Light Sources</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Separating the Light</a:t>
            </a:r>
            <a:endParaRPr lang="en-US" sz="3200" b="1" u="sng" dirty="0">
              <a:solidFill>
                <a:schemeClr val="tx2"/>
              </a:solidFill>
            </a:endParaRPr>
          </a:p>
        </p:txBody>
      </p:sp>
      <p:grpSp>
        <p:nvGrpSpPr>
          <p:cNvPr id="5" name="Group 4"/>
          <p:cNvGrpSpPr/>
          <p:nvPr/>
        </p:nvGrpSpPr>
        <p:grpSpPr>
          <a:xfrm>
            <a:off x="612775" y="3396734"/>
            <a:ext cx="3313941" cy="2565916"/>
            <a:chOff x="841375" y="1806059"/>
            <a:chExt cx="3313941" cy="2565916"/>
          </a:xfrm>
        </p:grpSpPr>
        <p:pic>
          <p:nvPicPr>
            <p:cNvPr id="70658" name="Picture 2" descr="http://t3.gstatic.com/images?q=tbn:ANd9GcS5yWxxabo7DP1pxtfffkRgOpptf3sdZ5DiJrcWX47EE9P2Adal"/>
            <p:cNvPicPr>
              <a:picLocks noChangeAspect="1" noChangeArrowheads="1"/>
            </p:cNvPicPr>
            <p:nvPr/>
          </p:nvPicPr>
          <p:blipFill>
            <a:blip r:embed="rId2" cstate="print"/>
            <a:srcRect/>
            <a:stretch>
              <a:fillRect/>
            </a:stretch>
          </p:blipFill>
          <p:spPr bwMode="auto">
            <a:xfrm>
              <a:off x="841375" y="2287587"/>
              <a:ext cx="3313941" cy="2084388"/>
            </a:xfrm>
            <a:prstGeom prst="rect">
              <a:avLst/>
            </a:prstGeom>
            <a:noFill/>
          </p:spPr>
        </p:pic>
        <p:sp>
          <p:nvSpPr>
            <p:cNvPr id="4" name="Rectangle 3"/>
            <p:cNvSpPr/>
            <p:nvPr/>
          </p:nvSpPr>
          <p:spPr>
            <a:xfrm>
              <a:off x="2026669" y="1806059"/>
              <a:ext cx="931665" cy="461665"/>
            </a:xfrm>
            <a:prstGeom prst="rect">
              <a:avLst/>
            </a:prstGeom>
          </p:spPr>
          <p:txBody>
            <a:bodyPr wrap="none">
              <a:spAutoFit/>
            </a:bodyPr>
            <a:lstStyle/>
            <a:p>
              <a:r>
                <a:rPr lang="en-US" sz="2400" dirty="0" smtClean="0">
                  <a:latin typeface="Tahoma" pitchFamily="34" charset="0"/>
                </a:rPr>
                <a:t>Prism</a:t>
              </a:r>
              <a:endParaRPr lang="en-US" sz="2400" dirty="0"/>
            </a:p>
          </p:txBody>
        </p:sp>
      </p:grpSp>
      <p:grpSp>
        <p:nvGrpSpPr>
          <p:cNvPr id="31" name="Group 30"/>
          <p:cNvGrpSpPr/>
          <p:nvPr/>
        </p:nvGrpSpPr>
        <p:grpSpPr>
          <a:xfrm>
            <a:off x="5403850" y="3385492"/>
            <a:ext cx="2873375" cy="2616571"/>
            <a:chOff x="5403850" y="3385492"/>
            <a:chExt cx="2873375" cy="2616571"/>
          </a:xfrm>
        </p:grpSpPr>
        <p:sp>
          <p:nvSpPr>
            <p:cNvPr id="6" name="Rectangle 5"/>
            <p:cNvSpPr/>
            <p:nvPr/>
          </p:nvSpPr>
          <p:spPr>
            <a:xfrm>
              <a:off x="6265294" y="3385492"/>
              <a:ext cx="1171667" cy="461665"/>
            </a:xfrm>
            <a:prstGeom prst="rect">
              <a:avLst/>
            </a:prstGeom>
          </p:spPr>
          <p:txBody>
            <a:bodyPr wrap="none">
              <a:spAutoFit/>
            </a:bodyPr>
            <a:lstStyle/>
            <a:p>
              <a:r>
                <a:rPr lang="en-US" sz="2400" dirty="0" smtClean="0">
                  <a:latin typeface="Tahoma" pitchFamily="34" charset="0"/>
                </a:rPr>
                <a:t>Grating</a:t>
              </a:r>
              <a:endParaRPr lang="en-US" sz="2400" dirty="0"/>
            </a:p>
          </p:txBody>
        </p:sp>
        <p:pic>
          <p:nvPicPr>
            <p:cNvPr id="11" name="Picture 2" descr="http://www.thunderbolts.info/wp/wp-content/uploads/2011/09/diffraction-grating-spectrograph-NASA-JPL.jpg"/>
            <p:cNvPicPr>
              <a:picLocks noChangeAspect="1" noChangeArrowheads="1"/>
            </p:cNvPicPr>
            <p:nvPr/>
          </p:nvPicPr>
          <p:blipFill>
            <a:blip r:embed="rId3" cstate="print"/>
            <a:srcRect/>
            <a:stretch>
              <a:fillRect/>
            </a:stretch>
          </p:blipFill>
          <p:spPr bwMode="auto">
            <a:xfrm>
              <a:off x="5403850" y="3867150"/>
              <a:ext cx="2873375" cy="2134913"/>
            </a:xfrm>
            <a:prstGeom prst="rect">
              <a:avLst/>
            </a:prstGeom>
            <a:noFill/>
          </p:spPr>
        </p:pic>
      </p:grpSp>
      <p:grpSp>
        <p:nvGrpSpPr>
          <p:cNvPr id="8" name="Group 7"/>
          <p:cNvGrpSpPr/>
          <p:nvPr/>
        </p:nvGrpSpPr>
        <p:grpSpPr>
          <a:xfrm>
            <a:off x="2543208" y="1711876"/>
            <a:ext cx="3580536" cy="1330103"/>
            <a:chOff x="305924" y="3048223"/>
            <a:chExt cx="3580536" cy="1330103"/>
          </a:xfrm>
        </p:grpSpPr>
        <p:sp>
          <p:nvSpPr>
            <p:cNvPr id="9" name="TextBox 8"/>
            <p:cNvSpPr txBox="1"/>
            <p:nvPr/>
          </p:nvSpPr>
          <p:spPr>
            <a:xfrm>
              <a:off x="305924" y="3150450"/>
              <a:ext cx="894819" cy="348453"/>
            </a:xfrm>
            <a:prstGeom prst="rect">
              <a:avLst/>
            </a:prstGeom>
            <a:noFill/>
          </p:spPr>
          <p:txBody>
            <a:bodyPr wrap="square" rtlCol="0">
              <a:spAutoFit/>
            </a:bodyPr>
            <a:lstStyle/>
            <a:p>
              <a:pPr algn="ctr"/>
              <a:r>
                <a:rPr lang="en-US" sz="2000" dirty="0" smtClean="0"/>
                <a:t>Source</a:t>
              </a:r>
              <a:endParaRPr lang="en-US" sz="2000" dirty="0"/>
            </a:p>
          </p:txBody>
        </p:sp>
        <p:sp>
          <p:nvSpPr>
            <p:cNvPr id="10" name="TextBox 9"/>
            <p:cNvSpPr txBox="1"/>
            <p:nvPr/>
          </p:nvSpPr>
          <p:spPr>
            <a:xfrm>
              <a:off x="1214095" y="3401988"/>
              <a:ext cx="460885" cy="321649"/>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12" name="Cube 11"/>
            <p:cNvSpPr/>
            <p:nvPr/>
          </p:nvSpPr>
          <p:spPr>
            <a:xfrm>
              <a:off x="1844113" y="3434381"/>
              <a:ext cx="237336" cy="59664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12474" y="4029873"/>
              <a:ext cx="1050556" cy="348453"/>
            </a:xfrm>
            <a:prstGeom prst="rect">
              <a:avLst/>
            </a:prstGeom>
            <a:noFill/>
          </p:spPr>
          <p:txBody>
            <a:bodyPr wrap="square" rtlCol="0">
              <a:spAutoFit/>
            </a:bodyPr>
            <a:lstStyle/>
            <a:p>
              <a:pPr algn="ctr"/>
              <a:r>
                <a:rPr lang="en-US" sz="2000" dirty="0" smtClean="0"/>
                <a:t>Sample</a:t>
              </a:r>
              <a:endParaRPr lang="en-US" sz="2000" dirty="0"/>
            </a:p>
          </p:txBody>
        </p:sp>
        <p:sp>
          <p:nvSpPr>
            <p:cNvPr id="16" name="Freeform 97"/>
            <p:cNvSpPr>
              <a:spLocks noChangeAspect="1"/>
            </p:cNvSpPr>
            <p:nvPr/>
          </p:nvSpPr>
          <p:spPr bwMode="auto">
            <a:xfrm rot="324265" flipH="1">
              <a:off x="1060512" y="3723657"/>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7" name="Litebulb"/>
            <p:cNvSpPr>
              <a:spLocks noEditPoints="1" noChangeArrowheads="1"/>
            </p:cNvSpPr>
            <p:nvPr/>
          </p:nvSpPr>
          <p:spPr bwMode="auto">
            <a:xfrm>
              <a:off x="555183" y="355743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19" name="Freeform 97"/>
            <p:cNvSpPr>
              <a:spLocks noChangeAspect="1"/>
            </p:cNvSpPr>
            <p:nvPr/>
          </p:nvSpPr>
          <p:spPr bwMode="auto">
            <a:xfrm rot="324265" flipH="1">
              <a:off x="1049451" y="375683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20" name="Freeform 97"/>
            <p:cNvSpPr>
              <a:spLocks noChangeAspect="1"/>
            </p:cNvSpPr>
            <p:nvPr/>
          </p:nvSpPr>
          <p:spPr bwMode="auto">
            <a:xfrm rot="324265" flipH="1">
              <a:off x="1027330" y="3790020"/>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21" name="Group 75"/>
            <p:cNvGrpSpPr/>
            <p:nvPr/>
          </p:nvGrpSpPr>
          <p:grpSpPr>
            <a:xfrm>
              <a:off x="2111244" y="3723657"/>
              <a:ext cx="743625" cy="200162"/>
              <a:chOff x="3201202" y="5921186"/>
              <a:chExt cx="853865" cy="229835"/>
            </a:xfrm>
          </p:grpSpPr>
          <p:sp>
            <p:nvSpPr>
              <p:cNvPr id="28"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9"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30"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22" name="Freeform 97"/>
            <p:cNvSpPr>
              <a:spLocks noChangeAspect="1"/>
            </p:cNvSpPr>
            <p:nvPr/>
          </p:nvSpPr>
          <p:spPr bwMode="auto">
            <a:xfrm rot="19043687" flipH="1">
              <a:off x="3176016" y="3265337"/>
              <a:ext cx="710444" cy="190351"/>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23" name="Freeform 97"/>
            <p:cNvSpPr>
              <a:spLocks noChangeAspect="1"/>
            </p:cNvSpPr>
            <p:nvPr/>
          </p:nvSpPr>
          <p:spPr bwMode="auto">
            <a:xfrm rot="15843211" flipH="1">
              <a:off x="2697443" y="3391846"/>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24" name="Freeform 97"/>
            <p:cNvSpPr>
              <a:spLocks noChangeAspect="1"/>
            </p:cNvSpPr>
            <p:nvPr/>
          </p:nvSpPr>
          <p:spPr bwMode="auto">
            <a:xfrm rot="18023464" flipH="1">
              <a:off x="2841227" y="3336545"/>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25" name="Group 76"/>
            <p:cNvGrpSpPr/>
            <p:nvPr/>
          </p:nvGrpSpPr>
          <p:grpSpPr>
            <a:xfrm>
              <a:off x="2758352" y="3313629"/>
              <a:ext cx="522378" cy="858690"/>
              <a:chOff x="3156841" y="4294673"/>
              <a:chExt cx="599819" cy="985987"/>
            </a:xfrm>
          </p:grpSpPr>
          <p:sp>
            <p:nvSpPr>
              <p:cNvPr id="26" name="Isosceles Triangle 25"/>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err="1" smtClean="0">
                <a:solidFill>
                  <a:schemeClr val="tx2"/>
                </a:solidFill>
              </a:rPr>
              <a:t>Monochromator</a:t>
            </a:r>
            <a:r>
              <a:rPr lang="en-US" sz="3200" b="1" u="sng" dirty="0" smtClean="0">
                <a:solidFill>
                  <a:schemeClr val="tx2"/>
                </a:solidFill>
              </a:rPr>
              <a:t>: Prism</a:t>
            </a:r>
            <a:endParaRPr lang="en-US" sz="3200" b="1" u="sng" dirty="0">
              <a:solidFill>
                <a:schemeClr val="tx2"/>
              </a:solidFill>
            </a:endParaRPr>
          </a:p>
        </p:txBody>
      </p:sp>
      <p:sp>
        <p:nvSpPr>
          <p:cNvPr id="9" name="TextBox 8"/>
          <p:cNvSpPr txBox="1"/>
          <p:nvPr/>
        </p:nvSpPr>
        <p:spPr>
          <a:xfrm>
            <a:off x="4660900" y="2187575"/>
            <a:ext cx="1482726" cy="400110"/>
          </a:xfrm>
          <a:prstGeom prst="rect">
            <a:avLst/>
          </a:prstGeom>
          <a:noFill/>
        </p:spPr>
        <p:txBody>
          <a:bodyPr wrap="square" rtlCol="0">
            <a:spAutoFit/>
          </a:bodyPr>
          <a:lstStyle/>
          <a:p>
            <a:r>
              <a:rPr lang="en-US" sz="2000" dirty="0" smtClean="0">
                <a:solidFill>
                  <a:prstClr val="black"/>
                </a:solidFill>
                <a:cs typeface="Times New Roman" pitchFamily="18" charset="0"/>
              </a:rPr>
              <a:t>Wavelength</a:t>
            </a:r>
            <a:endParaRPr lang="en-US" sz="2000" baseline="-25000" dirty="0">
              <a:solidFill>
                <a:prstClr val="black"/>
              </a:solidFill>
              <a:cs typeface="Times New Roman" pitchFamily="18" charset="0"/>
            </a:endParaRPr>
          </a:p>
        </p:txBody>
      </p:sp>
      <p:sp>
        <p:nvSpPr>
          <p:cNvPr id="10" name="Down Arrow 9"/>
          <p:cNvSpPr/>
          <p:nvPr/>
        </p:nvSpPr>
        <p:spPr>
          <a:xfrm rot="10800000">
            <a:off x="6149971" y="2198942"/>
            <a:ext cx="313577" cy="392432"/>
          </a:xfrm>
          <a:prstGeom prst="downArrow">
            <a:avLst>
              <a:gd name="adj1" fmla="val 50000"/>
              <a:gd name="adj2" fmla="val 351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6943725" y="2216150"/>
            <a:ext cx="1276350" cy="400110"/>
          </a:xfrm>
          <a:prstGeom prst="rect">
            <a:avLst/>
          </a:prstGeom>
          <a:noFill/>
        </p:spPr>
        <p:txBody>
          <a:bodyPr wrap="square" rtlCol="0">
            <a:spAutoFit/>
          </a:bodyPr>
          <a:lstStyle/>
          <a:p>
            <a:r>
              <a:rPr lang="en-US" sz="2000" dirty="0" smtClean="0">
                <a:solidFill>
                  <a:prstClr val="black"/>
                </a:solidFill>
                <a:cs typeface="Times New Roman" pitchFamily="18" charset="0"/>
              </a:rPr>
              <a:t>Deviation</a:t>
            </a:r>
            <a:endParaRPr lang="en-US" sz="2000" baseline="-25000" dirty="0">
              <a:solidFill>
                <a:prstClr val="black"/>
              </a:solidFill>
              <a:cs typeface="Times New Roman" pitchFamily="18" charset="0"/>
            </a:endParaRPr>
          </a:p>
        </p:txBody>
      </p:sp>
      <p:sp>
        <p:nvSpPr>
          <p:cNvPr id="12" name="Down Arrow 11"/>
          <p:cNvSpPr/>
          <p:nvPr/>
        </p:nvSpPr>
        <p:spPr>
          <a:xfrm rot="10800000" flipV="1">
            <a:off x="8204196" y="2202117"/>
            <a:ext cx="313577" cy="392432"/>
          </a:xfrm>
          <a:prstGeom prst="downArrow">
            <a:avLst>
              <a:gd name="adj1" fmla="val 50000"/>
              <a:gd name="adj2" fmla="val 351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2891" name="Picture 11" descr="http://micro.magnet.fsu.edu/primer/java/prismsandbeamsplitters/equilateralprism/equilateralprismjavafigure1.jpg"/>
          <p:cNvPicPr>
            <a:picLocks noChangeAspect="1" noChangeArrowheads="1"/>
          </p:cNvPicPr>
          <p:nvPr/>
        </p:nvPicPr>
        <p:blipFill>
          <a:blip r:embed="rId2" cstate="print"/>
          <a:srcRect/>
          <a:stretch>
            <a:fillRect/>
          </a:stretch>
        </p:blipFill>
        <p:spPr bwMode="auto">
          <a:xfrm>
            <a:off x="5499100" y="2943224"/>
            <a:ext cx="2387600" cy="1657507"/>
          </a:xfrm>
          <a:prstGeom prst="rect">
            <a:avLst/>
          </a:prstGeom>
          <a:noFill/>
        </p:spPr>
      </p:pic>
      <p:pic>
        <p:nvPicPr>
          <p:cNvPr id="122893" name="Picture 13" descr="http://hyperphysics.phy-astr.gsu.edu/hbase/geoopt/imggo/prism2.gif"/>
          <p:cNvPicPr>
            <a:picLocks noChangeAspect="1" noChangeArrowheads="1"/>
          </p:cNvPicPr>
          <p:nvPr/>
        </p:nvPicPr>
        <p:blipFill>
          <a:blip r:embed="rId3" cstate="print"/>
          <a:srcRect/>
          <a:stretch>
            <a:fillRect/>
          </a:stretch>
        </p:blipFill>
        <p:spPr bwMode="auto">
          <a:xfrm>
            <a:off x="431799" y="711199"/>
            <a:ext cx="3848101" cy="2550487"/>
          </a:xfrm>
          <a:prstGeom prst="rect">
            <a:avLst/>
          </a:prstGeom>
          <a:noFill/>
        </p:spPr>
      </p:pic>
      <p:pic>
        <p:nvPicPr>
          <p:cNvPr id="122895" name="Picture 15" descr="http://hyperphysics.phy-astr.gsu.edu/hbase/geoopt/imggo/prismeq.gif"/>
          <p:cNvPicPr>
            <a:picLocks noChangeAspect="1" noChangeArrowheads="1"/>
          </p:cNvPicPr>
          <p:nvPr/>
        </p:nvPicPr>
        <p:blipFill>
          <a:blip r:embed="rId4" cstate="print"/>
          <a:srcRect/>
          <a:stretch>
            <a:fillRect/>
          </a:stretch>
        </p:blipFill>
        <p:spPr bwMode="auto">
          <a:xfrm>
            <a:off x="1003299" y="3216275"/>
            <a:ext cx="2766673" cy="877888"/>
          </a:xfrm>
          <a:prstGeom prst="rect">
            <a:avLst/>
          </a:prstGeom>
          <a:noFill/>
        </p:spPr>
      </p:pic>
      <p:sp>
        <p:nvSpPr>
          <p:cNvPr id="17" name="TextBox 16"/>
          <p:cNvSpPr txBox="1"/>
          <p:nvPr/>
        </p:nvSpPr>
        <p:spPr>
          <a:xfrm>
            <a:off x="5684837" y="828675"/>
            <a:ext cx="2257425" cy="923330"/>
          </a:xfrm>
          <a:prstGeom prst="rect">
            <a:avLst/>
          </a:prstGeom>
          <a:noFill/>
        </p:spPr>
        <p:txBody>
          <a:bodyPr wrap="square" rtlCol="0">
            <a:spAutoFit/>
          </a:bodyPr>
          <a:lstStyle/>
          <a:p>
            <a:pPr algn="ctr"/>
            <a:r>
              <a:rPr lang="en-US" dirty="0" smtClean="0"/>
              <a:t>n</a:t>
            </a:r>
            <a:r>
              <a:rPr lang="en-US" baseline="-25000" dirty="0" smtClean="0"/>
              <a:t>0</a:t>
            </a:r>
            <a:r>
              <a:rPr lang="en-US" dirty="0" smtClean="0"/>
              <a:t> is constant</a:t>
            </a:r>
          </a:p>
          <a:p>
            <a:pPr algn="ctr"/>
            <a:r>
              <a:rPr lang="en-US" dirty="0" smtClean="0">
                <a:latin typeface="Symbol" pitchFamily="18" charset="2"/>
              </a:rPr>
              <a:t>s</a:t>
            </a:r>
            <a:r>
              <a:rPr lang="en-US" dirty="0" smtClean="0"/>
              <a:t> is constant</a:t>
            </a:r>
          </a:p>
          <a:p>
            <a:pPr algn="ctr"/>
            <a:r>
              <a:rPr lang="en-US" dirty="0" err="1" smtClean="0"/>
              <a:t>n</a:t>
            </a:r>
            <a:r>
              <a:rPr lang="en-US" baseline="-25000" dirty="0" err="1" smtClean="0"/>
              <a:t>prism</a:t>
            </a:r>
            <a:r>
              <a:rPr lang="en-US" dirty="0" smtClean="0"/>
              <a:t> is </a:t>
            </a:r>
            <a:r>
              <a:rPr lang="en-US" dirty="0" smtClean="0">
                <a:latin typeface="Symbol" pitchFamily="18" charset="2"/>
              </a:rPr>
              <a:t>l</a:t>
            </a:r>
            <a:r>
              <a:rPr lang="en-US" dirty="0" smtClean="0"/>
              <a:t> dependent</a:t>
            </a:r>
          </a:p>
        </p:txBody>
      </p:sp>
      <p:grpSp>
        <p:nvGrpSpPr>
          <p:cNvPr id="18" name="Group 17"/>
          <p:cNvGrpSpPr/>
          <p:nvPr/>
        </p:nvGrpSpPr>
        <p:grpSpPr>
          <a:xfrm>
            <a:off x="4518025" y="5143500"/>
            <a:ext cx="4578349" cy="1559957"/>
            <a:chOff x="4518025" y="5143500"/>
            <a:chExt cx="4578349" cy="1559957"/>
          </a:xfrm>
        </p:grpSpPr>
        <p:pic>
          <p:nvPicPr>
            <p:cNvPr id="122897" name="Picture 17"/>
            <p:cNvPicPr>
              <a:picLocks noChangeAspect="1" noChangeArrowheads="1"/>
            </p:cNvPicPr>
            <p:nvPr/>
          </p:nvPicPr>
          <p:blipFill>
            <a:blip r:embed="rId5" cstate="print"/>
            <a:srcRect/>
            <a:stretch>
              <a:fillRect/>
            </a:stretch>
          </p:blipFill>
          <p:spPr bwMode="auto">
            <a:xfrm>
              <a:off x="4957763" y="5187950"/>
              <a:ext cx="3290887" cy="1352312"/>
            </a:xfrm>
            <a:prstGeom prst="rect">
              <a:avLst/>
            </a:prstGeom>
            <a:noFill/>
            <a:ln w="9525">
              <a:noFill/>
              <a:miter lim="800000"/>
              <a:headEnd/>
              <a:tailEnd/>
            </a:ln>
          </p:spPr>
        </p:pic>
        <p:sp>
          <p:nvSpPr>
            <p:cNvPr id="20" name="TextBox 19"/>
            <p:cNvSpPr txBox="1"/>
            <p:nvPr/>
          </p:nvSpPr>
          <p:spPr>
            <a:xfrm>
              <a:off x="4518025" y="5343525"/>
              <a:ext cx="1295400" cy="369332"/>
            </a:xfrm>
            <a:prstGeom prst="rect">
              <a:avLst/>
            </a:prstGeom>
            <a:noFill/>
          </p:spPr>
          <p:txBody>
            <a:bodyPr wrap="square" rtlCol="0">
              <a:spAutoFit/>
            </a:bodyPr>
            <a:lstStyle/>
            <a:p>
              <a:r>
                <a:rPr lang="en-US" dirty="0" smtClean="0"/>
                <a:t>White Light</a:t>
              </a:r>
              <a:endParaRPr lang="en-US" dirty="0"/>
            </a:p>
          </p:txBody>
        </p:sp>
        <p:sp>
          <p:nvSpPr>
            <p:cNvPr id="21" name="TextBox 20"/>
            <p:cNvSpPr txBox="1"/>
            <p:nvPr/>
          </p:nvSpPr>
          <p:spPr>
            <a:xfrm>
              <a:off x="5413374" y="6200775"/>
              <a:ext cx="777875" cy="369332"/>
            </a:xfrm>
            <a:prstGeom prst="rect">
              <a:avLst/>
            </a:prstGeom>
            <a:noFill/>
          </p:spPr>
          <p:txBody>
            <a:bodyPr wrap="square" rtlCol="0">
              <a:spAutoFit/>
            </a:bodyPr>
            <a:lstStyle/>
            <a:p>
              <a:pPr algn="ctr"/>
              <a:r>
                <a:rPr lang="en-US" dirty="0" smtClean="0"/>
                <a:t>Prism</a:t>
              </a:r>
              <a:endParaRPr lang="en-US" dirty="0"/>
            </a:p>
          </p:txBody>
        </p:sp>
        <p:sp>
          <p:nvSpPr>
            <p:cNvPr id="22" name="TextBox 21"/>
            <p:cNvSpPr txBox="1"/>
            <p:nvPr/>
          </p:nvSpPr>
          <p:spPr>
            <a:xfrm>
              <a:off x="7299325" y="6334125"/>
              <a:ext cx="730250" cy="369332"/>
            </a:xfrm>
            <a:prstGeom prst="rect">
              <a:avLst/>
            </a:prstGeom>
            <a:noFill/>
          </p:spPr>
          <p:txBody>
            <a:bodyPr wrap="square" rtlCol="0">
              <a:spAutoFit/>
            </a:bodyPr>
            <a:lstStyle/>
            <a:p>
              <a:pPr algn="ctr"/>
              <a:r>
                <a:rPr lang="en-US" dirty="0" smtClean="0"/>
                <a:t>Slit</a:t>
              </a:r>
              <a:endParaRPr lang="en-US" dirty="0"/>
            </a:p>
          </p:txBody>
        </p:sp>
        <p:sp>
          <p:nvSpPr>
            <p:cNvPr id="23" name="TextBox 22"/>
            <p:cNvSpPr txBox="1"/>
            <p:nvPr/>
          </p:nvSpPr>
          <p:spPr>
            <a:xfrm>
              <a:off x="7385049" y="5143500"/>
              <a:ext cx="1711325" cy="646331"/>
            </a:xfrm>
            <a:prstGeom prst="rect">
              <a:avLst/>
            </a:prstGeom>
            <a:noFill/>
          </p:spPr>
          <p:txBody>
            <a:bodyPr wrap="square" rtlCol="0">
              <a:spAutoFit/>
            </a:bodyPr>
            <a:lstStyle/>
            <a:p>
              <a:pPr algn="ctr"/>
              <a:r>
                <a:rPr lang="en-US" dirty="0" err="1" smtClean="0"/>
                <a:t>Monocromatic</a:t>
              </a:r>
              <a:r>
                <a:rPr lang="en-US" dirty="0" smtClean="0"/>
                <a:t> </a:t>
              </a:r>
            </a:p>
            <a:p>
              <a:pPr algn="ctr"/>
              <a:r>
                <a:rPr lang="en-US" dirty="0" smtClean="0"/>
                <a:t>Light</a:t>
              </a:r>
              <a:endParaRPr lang="en-US" dirty="0"/>
            </a:p>
          </p:txBody>
        </p:sp>
      </p:grpSp>
      <p:sp>
        <p:nvSpPr>
          <p:cNvPr id="24" name="Rectangle 23"/>
          <p:cNvSpPr/>
          <p:nvPr/>
        </p:nvSpPr>
        <p:spPr>
          <a:xfrm>
            <a:off x="699480" y="4415909"/>
            <a:ext cx="3160352" cy="1585049"/>
          </a:xfrm>
          <a:prstGeom prst="rect">
            <a:avLst/>
          </a:prstGeom>
        </p:spPr>
        <p:txBody>
          <a:bodyPr wrap="none">
            <a:spAutoFit/>
          </a:bodyPr>
          <a:lstStyle/>
          <a:p>
            <a:pPr algn="ctr">
              <a:spcAft>
                <a:spcPts val="1000"/>
              </a:spcAft>
            </a:pPr>
            <a:r>
              <a:rPr lang="en-US" dirty="0" smtClean="0"/>
              <a:t>n</a:t>
            </a:r>
            <a:r>
              <a:rPr lang="en-US" baseline="-25000" dirty="0" smtClean="0"/>
              <a:t>0</a:t>
            </a:r>
            <a:r>
              <a:rPr lang="en-US" dirty="0" smtClean="0"/>
              <a:t> = refractive index of air</a:t>
            </a:r>
          </a:p>
          <a:p>
            <a:pPr algn="ctr">
              <a:spcAft>
                <a:spcPts val="1000"/>
              </a:spcAft>
            </a:pPr>
            <a:r>
              <a:rPr lang="en-US" dirty="0" err="1" smtClean="0"/>
              <a:t>n</a:t>
            </a:r>
            <a:r>
              <a:rPr lang="en-US" baseline="-25000" dirty="0" err="1" smtClean="0"/>
              <a:t>prism</a:t>
            </a:r>
            <a:r>
              <a:rPr lang="en-US" dirty="0" smtClean="0"/>
              <a:t> = refractive index of prism</a:t>
            </a:r>
          </a:p>
          <a:p>
            <a:pPr algn="ctr">
              <a:spcAft>
                <a:spcPts val="1000"/>
              </a:spcAft>
              <a:buFont typeface="Symbol" pitchFamily="18" charset="2"/>
              <a:buChar char="s"/>
            </a:pPr>
            <a:r>
              <a:rPr lang="en-US" dirty="0" smtClean="0"/>
              <a:t> = prism apex angle</a:t>
            </a:r>
          </a:p>
          <a:p>
            <a:pPr algn="ctr">
              <a:spcAft>
                <a:spcPts val="1000"/>
              </a:spcAft>
            </a:pPr>
            <a:r>
              <a:rPr lang="en-US" dirty="0" smtClean="0">
                <a:latin typeface="Symbol" pitchFamily="18" charset="2"/>
              </a:rPr>
              <a:t>d</a:t>
            </a:r>
            <a:r>
              <a:rPr lang="en-US" dirty="0" smtClean="0"/>
              <a:t> = deviation angle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8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scf.usc.edu/%7Ekallos/images/prisms.jpg"/>
          <p:cNvPicPr>
            <a:picLocks noChangeAspect="1" noChangeArrowheads="1"/>
          </p:cNvPicPr>
          <p:nvPr/>
        </p:nvPicPr>
        <p:blipFill>
          <a:blip r:embed="rId3" cstate="print"/>
          <a:srcRect/>
          <a:stretch>
            <a:fillRect/>
          </a:stretch>
        </p:blipFill>
        <p:spPr bwMode="auto">
          <a:xfrm>
            <a:off x="1323538" y="671225"/>
            <a:ext cx="6458824" cy="3933846"/>
          </a:xfrm>
          <a:prstGeom prst="rect">
            <a:avLst/>
          </a:prstGeom>
          <a:noFill/>
        </p:spPr>
      </p:pic>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err="1" smtClean="0">
                <a:solidFill>
                  <a:schemeClr val="tx2"/>
                </a:solidFill>
              </a:rPr>
              <a:t>Monochromator</a:t>
            </a:r>
            <a:r>
              <a:rPr lang="en-US" sz="3200" b="1" u="sng" dirty="0" smtClean="0">
                <a:solidFill>
                  <a:schemeClr val="tx2"/>
                </a:solidFill>
              </a:rPr>
              <a:t>: Prism</a:t>
            </a:r>
            <a:endParaRPr lang="en-US" sz="3200" b="1" u="sng" dirty="0">
              <a:solidFill>
                <a:schemeClr val="tx2"/>
              </a:solidFill>
            </a:endParaRPr>
          </a:p>
        </p:txBody>
      </p:sp>
      <p:pic>
        <p:nvPicPr>
          <p:cNvPr id="146435" name="Picture 3"/>
          <p:cNvPicPr>
            <a:picLocks noChangeAspect="1" noChangeArrowheads="1"/>
          </p:cNvPicPr>
          <p:nvPr/>
        </p:nvPicPr>
        <p:blipFill>
          <a:blip r:embed="rId4" cstate="print"/>
          <a:srcRect/>
          <a:stretch>
            <a:fillRect/>
          </a:stretch>
        </p:blipFill>
        <p:spPr bwMode="auto">
          <a:xfrm flipH="1">
            <a:off x="937722" y="4725988"/>
            <a:ext cx="5971078" cy="18505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www.thunderbolts.info/wp/wp-content/uploads/2011/09/diffraction-grating-spectrograph-NASA-JPL.jpg"/>
          <p:cNvPicPr>
            <a:picLocks noChangeAspect="1" noChangeArrowheads="1"/>
          </p:cNvPicPr>
          <p:nvPr/>
        </p:nvPicPr>
        <p:blipFill>
          <a:blip r:embed="rId2" cstate="print"/>
          <a:srcRect/>
          <a:stretch>
            <a:fillRect/>
          </a:stretch>
        </p:blipFill>
        <p:spPr bwMode="auto">
          <a:xfrm>
            <a:off x="4267200" y="3378199"/>
            <a:ext cx="3467100" cy="2576050"/>
          </a:xfrm>
          <a:prstGeom prst="rect">
            <a:avLst/>
          </a:prstGeom>
          <a:noFill/>
        </p:spPr>
      </p:pic>
      <p:sp>
        <p:nvSpPr>
          <p:cNvPr id="9" name="TextBox 8"/>
          <p:cNvSpPr txBox="1"/>
          <p:nvPr/>
        </p:nvSpPr>
        <p:spPr>
          <a:xfrm>
            <a:off x="4651375" y="2378075"/>
            <a:ext cx="1482726" cy="400110"/>
          </a:xfrm>
          <a:prstGeom prst="rect">
            <a:avLst/>
          </a:prstGeom>
          <a:noFill/>
        </p:spPr>
        <p:txBody>
          <a:bodyPr wrap="square" rtlCol="0">
            <a:spAutoFit/>
          </a:bodyPr>
          <a:lstStyle/>
          <a:p>
            <a:r>
              <a:rPr lang="en-US" sz="2000" dirty="0" smtClean="0">
                <a:solidFill>
                  <a:prstClr val="black"/>
                </a:solidFill>
                <a:cs typeface="Times New Roman" pitchFamily="18" charset="0"/>
              </a:rPr>
              <a:t>Wavelength</a:t>
            </a:r>
            <a:endParaRPr lang="en-US" sz="2000" baseline="-25000" dirty="0">
              <a:solidFill>
                <a:prstClr val="black"/>
              </a:solidFill>
              <a:cs typeface="Times New Roman" pitchFamily="18" charset="0"/>
            </a:endParaRPr>
          </a:p>
        </p:txBody>
      </p:sp>
      <p:sp>
        <p:nvSpPr>
          <p:cNvPr id="10" name="Down Arrow 9"/>
          <p:cNvSpPr/>
          <p:nvPr/>
        </p:nvSpPr>
        <p:spPr>
          <a:xfrm rot="10800000">
            <a:off x="6140446" y="2389442"/>
            <a:ext cx="313577" cy="392432"/>
          </a:xfrm>
          <a:prstGeom prst="downArrow">
            <a:avLst>
              <a:gd name="adj1" fmla="val 50000"/>
              <a:gd name="adj2" fmla="val 351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6838950" y="2406650"/>
            <a:ext cx="1600200" cy="400110"/>
          </a:xfrm>
          <a:prstGeom prst="rect">
            <a:avLst/>
          </a:prstGeom>
          <a:noFill/>
        </p:spPr>
        <p:txBody>
          <a:bodyPr wrap="square" rtlCol="0">
            <a:spAutoFit/>
          </a:bodyPr>
          <a:lstStyle/>
          <a:p>
            <a:r>
              <a:rPr lang="en-US" sz="2000" dirty="0" smtClean="0">
                <a:solidFill>
                  <a:prstClr val="black"/>
                </a:solidFill>
                <a:cs typeface="Times New Roman" pitchFamily="18" charset="0"/>
              </a:rPr>
              <a:t>Diffraction</a:t>
            </a:r>
            <a:endParaRPr lang="en-US" sz="2000" baseline="-25000" dirty="0">
              <a:solidFill>
                <a:prstClr val="black"/>
              </a:solidFill>
              <a:cs typeface="Times New Roman" pitchFamily="18" charset="0"/>
            </a:endParaRPr>
          </a:p>
        </p:txBody>
      </p:sp>
      <p:sp>
        <p:nvSpPr>
          <p:cNvPr id="12" name="Down Arrow 11"/>
          <p:cNvSpPr/>
          <p:nvPr/>
        </p:nvSpPr>
        <p:spPr>
          <a:xfrm flipV="1">
            <a:off x="8194671" y="2392617"/>
            <a:ext cx="313577" cy="392432"/>
          </a:xfrm>
          <a:prstGeom prst="downArrow">
            <a:avLst>
              <a:gd name="adj1" fmla="val 50000"/>
              <a:gd name="adj2" fmla="val 351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4756150" y="4757738"/>
            <a:ext cx="1295400" cy="338554"/>
          </a:xfrm>
          <a:prstGeom prst="rect">
            <a:avLst/>
          </a:prstGeom>
          <a:noFill/>
        </p:spPr>
        <p:txBody>
          <a:bodyPr wrap="square" rtlCol="0">
            <a:spAutoFit/>
          </a:bodyPr>
          <a:lstStyle/>
          <a:p>
            <a:r>
              <a:rPr lang="en-US" sz="1600" dirty="0" smtClean="0">
                <a:solidFill>
                  <a:schemeClr val="bg1"/>
                </a:solidFill>
              </a:rPr>
              <a:t>White Light</a:t>
            </a:r>
            <a:endParaRPr lang="en-US" sz="1600" dirty="0">
              <a:solidFill>
                <a:schemeClr val="bg1"/>
              </a:solidFill>
            </a:endParaRPr>
          </a:p>
        </p:txBody>
      </p:sp>
      <p:sp>
        <p:nvSpPr>
          <p:cNvPr id="21" name="TextBox 20"/>
          <p:cNvSpPr txBox="1"/>
          <p:nvPr/>
        </p:nvSpPr>
        <p:spPr>
          <a:xfrm>
            <a:off x="5294291" y="3062293"/>
            <a:ext cx="911226" cy="338554"/>
          </a:xfrm>
          <a:prstGeom prst="rect">
            <a:avLst/>
          </a:prstGeom>
          <a:noFill/>
        </p:spPr>
        <p:txBody>
          <a:bodyPr wrap="square" rtlCol="0">
            <a:spAutoFit/>
          </a:bodyPr>
          <a:lstStyle/>
          <a:p>
            <a:pPr algn="ctr"/>
            <a:r>
              <a:rPr lang="en-US" sz="1600" dirty="0" smtClean="0"/>
              <a:t>Grating</a:t>
            </a:r>
            <a:endParaRPr lang="en-US" sz="1600" dirty="0"/>
          </a:p>
        </p:txBody>
      </p:sp>
      <p:sp>
        <p:nvSpPr>
          <p:cNvPr id="22" name="TextBox 21"/>
          <p:cNvSpPr txBox="1"/>
          <p:nvPr/>
        </p:nvSpPr>
        <p:spPr>
          <a:xfrm>
            <a:off x="7127867" y="5872166"/>
            <a:ext cx="730250" cy="338554"/>
          </a:xfrm>
          <a:prstGeom prst="rect">
            <a:avLst/>
          </a:prstGeom>
          <a:noFill/>
        </p:spPr>
        <p:txBody>
          <a:bodyPr wrap="square" rtlCol="0">
            <a:spAutoFit/>
          </a:bodyPr>
          <a:lstStyle/>
          <a:p>
            <a:pPr algn="ctr"/>
            <a:r>
              <a:rPr lang="en-US" sz="1600" dirty="0" smtClean="0"/>
              <a:t>Slit</a:t>
            </a:r>
            <a:endParaRPr lang="en-US" sz="1600" dirty="0"/>
          </a:p>
        </p:txBody>
      </p:sp>
      <p:sp>
        <p:nvSpPr>
          <p:cNvPr id="23" name="TextBox 22"/>
          <p:cNvSpPr txBox="1"/>
          <p:nvPr/>
        </p:nvSpPr>
        <p:spPr>
          <a:xfrm>
            <a:off x="7575549" y="4948295"/>
            <a:ext cx="1711325" cy="584775"/>
          </a:xfrm>
          <a:prstGeom prst="rect">
            <a:avLst/>
          </a:prstGeom>
          <a:noFill/>
        </p:spPr>
        <p:txBody>
          <a:bodyPr wrap="square" rtlCol="0">
            <a:spAutoFit/>
          </a:bodyPr>
          <a:lstStyle/>
          <a:p>
            <a:pPr algn="ctr"/>
            <a:r>
              <a:rPr lang="en-US" sz="1600" dirty="0" err="1" smtClean="0"/>
              <a:t>Monocromatic</a:t>
            </a:r>
            <a:r>
              <a:rPr lang="en-US" sz="1600" dirty="0" smtClean="0"/>
              <a:t> </a:t>
            </a:r>
          </a:p>
          <a:p>
            <a:pPr algn="ctr"/>
            <a:r>
              <a:rPr lang="en-US" sz="1600" dirty="0" smtClean="0"/>
              <a:t>Light</a:t>
            </a:r>
            <a:endParaRPr lang="en-US" sz="1600" dirty="0"/>
          </a:p>
        </p:txBody>
      </p:sp>
      <p:sp>
        <p:nvSpPr>
          <p:cNvPr id="19" name="Rectangle 18"/>
          <p:cNvSpPr/>
          <p:nvPr/>
        </p:nvSpPr>
        <p:spPr>
          <a:xfrm>
            <a:off x="1200301" y="3320534"/>
            <a:ext cx="2154757" cy="369332"/>
          </a:xfrm>
          <a:prstGeom prst="rect">
            <a:avLst/>
          </a:prstGeom>
        </p:spPr>
        <p:txBody>
          <a:bodyPr wrap="none">
            <a:spAutoFit/>
          </a:bodyPr>
          <a:lstStyle/>
          <a:p>
            <a:r>
              <a:rPr lang="el-GR" dirty="0" smtClean="0"/>
              <a:t>λ = 2</a:t>
            </a:r>
            <a:r>
              <a:rPr lang="en-US" dirty="0" smtClean="0"/>
              <a:t>d(sin </a:t>
            </a:r>
            <a:r>
              <a:rPr lang="el-GR" dirty="0" smtClean="0"/>
              <a:t>θ</a:t>
            </a:r>
            <a:r>
              <a:rPr lang="en-US" baseline="-25000" dirty="0" err="1" smtClean="0"/>
              <a:t>i</a:t>
            </a:r>
            <a:r>
              <a:rPr lang="el-GR" dirty="0" smtClean="0"/>
              <a:t> + </a:t>
            </a:r>
            <a:r>
              <a:rPr lang="en-US" dirty="0" smtClean="0"/>
              <a:t>sin </a:t>
            </a:r>
            <a:r>
              <a:rPr lang="el-GR" dirty="0" smtClean="0"/>
              <a:t>θ</a:t>
            </a:r>
            <a:r>
              <a:rPr lang="en-US" baseline="-25000" dirty="0" smtClean="0"/>
              <a:t>r</a:t>
            </a:r>
            <a:r>
              <a:rPr lang="az-Cyrl-AZ" dirty="0" smtClean="0"/>
              <a:t>) </a:t>
            </a:r>
            <a:endParaRPr lang="en-US" dirty="0"/>
          </a:p>
        </p:txBody>
      </p:sp>
      <p:pic>
        <p:nvPicPr>
          <p:cNvPr id="124932" name="Picture 4"/>
          <p:cNvPicPr>
            <a:picLocks noChangeAspect="1" noChangeArrowheads="1"/>
          </p:cNvPicPr>
          <p:nvPr/>
        </p:nvPicPr>
        <p:blipFill>
          <a:blip r:embed="rId3" cstate="print"/>
          <a:srcRect/>
          <a:stretch>
            <a:fillRect/>
          </a:stretch>
        </p:blipFill>
        <p:spPr bwMode="auto">
          <a:xfrm>
            <a:off x="871538" y="1216025"/>
            <a:ext cx="2809875" cy="2038350"/>
          </a:xfrm>
          <a:prstGeom prst="rect">
            <a:avLst/>
          </a:prstGeom>
          <a:noFill/>
          <a:ln w="9525">
            <a:noFill/>
            <a:miter lim="800000"/>
            <a:headEnd/>
            <a:tailEnd/>
          </a:ln>
        </p:spPr>
      </p:pic>
      <p:sp>
        <p:nvSpPr>
          <p:cNvPr id="24" name="Rectangle 23"/>
          <p:cNvSpPr/>
          <p:nvPr/>
        </p:nvSpPr>
        <p:spPr>
          <a:xfrm>
            <a:off x="1252708" y="3920609"/>
            <a:ext cx="2053896" cy="1585049"/>
          </a:xfrm>
          <a:prstGeom prst="rect">
            <a:avLst/>
          </a:prstGeom>
        </p:spPr>
        <p:txBody>
          <a:bodyPr wrap="none">
            <a:spAutoFit/>
          </a:bodyPr>
          <a:lstStyle/>
          <a:p>
            <a:pPr>
              <a:spcAft>
                <a:spcPts val="1000"/>
              </a:spcAft>
            </a:pPr>
            <a:r>
              <a:rPr lang="el-GR" dirty="0" smtClean="0"/>
              <a:t>λ</a:t>
            </a:r>
            <a:r>
              <a:rPr lang="en-US" dirty="0" smtClean="0"/>
              <a:t> = wavelength</a:t>
            </a:r>
          </a:p>
          <a:p>
            <a:pPr>
              <a:spcAft>
                <a:spcPts val="1000"/>
              </a:spcAft>
            </a:pPr>
            <a:r>
              <a:rPr lang="en-US" dirty="0" smtClean="0"/>
              <a:t>d = grating spacing</a:t>
            </a:r>
          </a:p>
          <a:p>
            <a:pPr>
              <a:spcAft>
                <a:spcPts val="1000"/>
              </a:spcAft>
            </a:pPr>
            <a:r>
              <a:rPr lang="el-GR" dirty="0" smtClean="0"/>
              <a:t>θ</a:t>
            </a:r>
            <a:r>
              <a:rPr lang="en-US" baseline="-25000" dirty="0" err="1" smtClean="0"/>
              <a:t>i</a:t>
            </a:r>
            <a:r>
              <a:rPr lang="en-US" baseline="-25000" dirty="0" smtClean="0"/>
              <a:t>  </a:t>
            </a:r>
            <a:r>
              <a:rPr lang="en-US" dirty="0" smtClean="0"/>
              <a:t>= incident angle</a:t>
            </a:r>
          </a:p>
          <a:p>
            <a:pPr>
              <a:spcAft>
                <a:spcPts val="1000"/>
              </a:spcAft>
            </a:pPr>
            <a:r>
              <a:rPr lang="el-GR" dirty="0" smtClean="0"/>
              <a:t>θ</a:t>
            </a:r>
            <a:r>
              <a:rPr lang="en-US" baseline="-25000" dirty="0" smtClean="0"/>
              <a:t>r</a:t>
            </a:r>
            <a:r>
              <a:rPr lang="en-US" dirty="0" smtClean="0"/>
              <a:t> = diffracted angle</a:t>
            </a:r>
          </a:p>
        </p:txBody>
      </p:sp>
      <p:sp>
        <p:nvSpPr>
          <p:cNvPr id="25" name="TextBox 24"/>
          <p:cNvSpPr txBox="1"/>
          <p:nvPr/>
        </p:nvSpPr>
        <p:spPr>
          <a:xfrm>
            <a:off x="5532437" y="1064220"/>
            <a:ext cx="2257425" cy="1051570"/>
          </a:xfrm>
          <a:prstGeom prst="rect">
            <a:avLst/>
          </a:prstGeom>
          <a:noFill/>
        </p:spPr>
        <p:txBody>
          <a:bodyPr wrap="square" rtlCol="0">
            <a:spAutoFit/>
          </a:bodyPr>
          <a:lstStyle/>
          <a:p>
            <a:pPr algn="ctr">
              <a:spcAft>
                <a:spcPts val="500"/>
              </a:spcAft>
            </a:pPr>
            <a:r>
              <a:rPr lang="en-US" dirty="0" smtClean="0"/>
              <a:t>d is constant</a:t>
            </a:r>
          </a:p>
          <a:p>
            <a:pPr algn="ctr">
              <a:spcAft>
                <a:spcPts val="500"/>
              </a:spcAft>
            </a:pPr>
            <a:r>
              <a:rPr lang="el-GR" dirty="0" smtClean="0"/>
              <a:t>θ</a:t>
            </a:r>
            <a:r>
              <a:rPr lang="en-US" baseline="-25000" dirty="0" err="1" smtClean="0"/>
              <a:t>i</a:t>
            </a:r>
            <a:r>
              <a:rPr lang="en-US" dirty="0" smtClean="0"/>
              <a:t> is constant</a:t>
            </a:r>
          </a:p>
          <a:p>
            <a:pPr algn="ctr">
              <a:spcAft>
                <a:spcPts val="500"/>
              </a:spcAft>
            </a:pPr>
            <a:r>
              <a:rPr lang="el-GR" dirty="0" smtClean="0"/>
              <a:t>θ</a:t>
            </a:r>
            <a:r>
              <a:rPr lang="en-US" baseline="-25000" dirty="0" smtClean="0"/>
              <a:t>r</a:t>
            </a:r>
            <a:r>
              <a:rPr lang="en-US" dirty="0" smtClean="0"/>
              <a:t> is </a:t>
            </a:r>
            <a:r>
              <a:rPr lang="en-US" dirty="0" smtClean="0">
                <a:latin typeface="Symbol" pitchFamily="18" charset="2"/>
              </a:rPr>
              <a:t>l</a:t>
            </a:r>
            <a:r>
              <a:rPr lang="en-US" dirty="0" smtClean="0"/>
              <a:t> dependent</a:t>
            </a:r>
          </a:p>
        </p:txBody>
      </p:sp>
      <p:sp>
        <p:nvSpPr>
          <p:cNvPr id="26" name="Rectangle 25"/>
          <p:cNvSpPr/>
          <p:nvPr/>
        </p:nvSpPr>
        <p:spPr>
          <a:xfrm>
            <a:off x="7381875" y="4441031"/>
            <a:ext cx="189139" cy="595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8" name="Straight Connector 27"/>
          <p:cNvCxnSpPr/>
          <p:nvPr/>
        </p:nvCxnSpPr>
        <p:spPr>
          <a:xfrm>
            <a:off x="7350921" y="4445794"/>
            <a:ext cx="1069179" cy="483394"/>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18"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err="1" smtClean="0">
                <a:solidFill>
                  <a:schemeClr val="tx2"/>
                </a:solidFill>
              </a:rPr>
              <a:t>Monochromator</a:t>
            </a:r>
            <a:r>
              <a:rPr lang="en-US" sz="3200" b="1" u="sng" dirty="0" smtClean="0">
                <a:solidFill>
                  <a:schemeClr val="tx2"/>
                </a:solidFill>
              </a:rPr>
              <a:t>: Grating</a:t>
            </a:r>
            <a:endParaRPr lang="en-US" sz="3200" b="1" u="sng"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9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20" grpId="0"/>
      <p:bldP spid="21" grpId="0"/>
      <p:bldP spid="22" grpId="0"/>
      <p:bldP spid="23" grpId="0"/>
      <p:bldP spid="25" grpId="0"/>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300px-Czerny-turner"/>
          <p:cNvPicPr>
            <a:picLocks noChangeAspect="1" noChangeArrowheads="1"/>
          </p:cNvPicPr>
          <p:nvPr/>
        </p:nvPicPr>
        <p:blipFill>
          <a:blip r:embed="rId2" cstate="print"/>
          <a:srcRect/>
          <a:stretch>
            <a:fillRect/>
          </a:stretch>
        </p:blipFill>
        <p:spPr bwMode="auto">
          <a:xfrm>
            <a:off x="1454332" y="1622830"/>
            <a:ext cx="6041669" cy="3746001"/>
          </a:xfrm>
          <a:prstGeom prst="rect">
            <a:avLst/>
          </a:prstGeom>
          <a:noFill/>
        </p:spPr>
      </p:pic>
      <p:cxnSp>
        <p:nvCxnSpPr>
          <p:cNvPr id="7" name="Straight Arrow Connector 6"/>
          <p:cNvCxnSpPr/>
          <p:nvPr/>
        </p:nvCxnSpPr>
        <p:spPr>
          <a:xfrm flipH="1" flipV="1">
            <a:off x="7145609" y="2799350"/>
            <a:ext cx="744359" cy="5839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844461" y="3315542"/>
            <a:ext cx="1112228" cy="461665"/>
          </a:xfrm>
          <a:prstGeom prst="rect">
            <a:avLst/>
          </a:prstGeom>
        </p:spPr>
        <p:txBody>
          <a:bodyPr wrap="none">
            <a:spAutoFit/>
          </a:bodyPr>
          <a:lstStyle/>
          <a:p>
            <a:r>
              <a:rPr lang="en-US" sz="2400" dirty="0" smtClean="0">
                <a:solidFill>
                  <a:srgbClr val="FF0000"/>
                </a:solidFill>
              </a:rPr>
              <a:t>Mirrors</a:t>
            </a:r>
            <a:endParaRPr lang="en-US" sz="2400" dirty="0">
              <a:solidFill>
                <a:srgbClr val="FF0000"/>
              </a:solidFill>
            </a:endParaRPr>
          </a:p>
        </p:txBody>
      </p:sp>
      <p:cxnSp>
        <p:nvCxnSpPr>
          <p:cNvPr id="10" name="Straight Arrow Connector 9"/>
          <p:cNvCxnSpPr/>
          <p:nvPr/>
        </p:nvCxnSpPr>
        <p:spPr>
          <a:xfrm flipH="1">
            <a:off x="7119259" y="3683722"/>
            <a:ext cx="796834" cy="561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188722" y="3082380"/>
            <a:ext cx="1889986" cy="265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30630" y="2853987"/>
            <a:ext cx="1103635" cy="461665"/>
          </a:xfrm>
          <a:prstGeom prst="rect">
            <a:avLst/>
          </a:prstGeom>
        </p:spPr>
        <p:txBody>
          <a:bodyPr wrap="none">
            <a:spAutoFit/>
          </a:bodyPr>
          <a:lstStyle/>
          <a:p>
            <a:r>
              <a:rPr lang="en-US" sz="2400" dirty="0" smtClean="0">
                <a:solidFill>
                  <a:srgbClr val="FF0000"/>
                </a:solidFill>
              </a:rPr>
              <a:t>Grating</a:t>
            </a:r>
            <a:endParaRPr lang="en-US" sz="2400" dirty="0">
              <a:solidFill>
                <a:srgbClr val="FF0000"/>
              </a:solidFill>
            </a:endParaRPr>
          </a:p>
        </p:txBody>
      </p:sp>
      <p:cxnSp>
        <p:nvCxnSpPr>
          <p:cNvPr id="16" name="Straight Arrow Connector 15"/>
          <p:cNvCxnSpPr/>
          <p:nvPr/>
        </p:nvCxnSpPr>
        <p:spPr>
          <a:xfrm flipV="1">
            <a:off x="2194560" y="4959078"/>
            <a:ext cx="540159" cy="8669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811385" y="5827963"/>
            <a:ext cx="689612" cy="461665"/>
          </a:xfrm>
          <a:prstGeom prst="rect">
            <a:avLst/>
          </a:prstGeom>
        </p:spPr>
        <p:txBody>
          <a:bodyPr wrap="none">
            <a:spAutoFit/>
          </a:bodyPr>
          <a:lstStyle/>
          <a:p>
            <a:r>
              <a:rPr lang="en-US" sz="2400" dirty="0" smtClean="0">
                <a:solidFill>
                  <a:srgbClr val="FF0000"/>
                </a:solidFill>
              </a:rPr>
              <a:t>Slits</a:t>
            </a:r>
            <a:endParaRPr lang="en-US" sz="2400" dirty="0">
              <a:solidFill>
                <a:srgbClr val="FF0000"/>
              </a:solidFill>
            </a:endParaRPr>
          </a:p>
        </p:txBody>
      </p:sp>
      <p:sp>
        <p:nvSpPr>
          <p:cNvPr id="19" name="TextBox 18"/>
          <p:cNvSpPr txBox="1"/>
          <p:nvPr/>
        </p:nvSpPr>
        <p:spPr>
          <a:xfrm>
            <a:off x="505551" y="1513657"/>
            <a:ext cx="894819" cy="348453"/>
          </a:xfrm>
          <a:prstGeom prst="rect">
            <a:avLst/>
          </a:prstGeom>
          <a:noFill/>
        </p:spPr>
        <p:txBody>
          <a:bodyPr wrap="square" rtlCol="0">
            <a:spAutoFit/>
          </a:bodyPr>
          <a:lstStyle/>
          <a:p>
            <a:pPr algn="ctr"/>
            <a:r>
              <a:rPr lang="en-US" sz="2000" dirty="0" smtClean="0"/>
              <a:t>Source</a:t>
            </a:r>
            <a:endParaRPr lang="en-US" sz="2000" dirty="0"/>
          </a:p>
        </p:txBody>
      </p:sp>
      <p:sp>
        <p:nvSpPr>
          <p:cNvPr id="20" name="Litebulb"/>
          <p:cNvSpPr>
            <a:spLocks noEditPoints="1" noChangeArrowheads="1"/>
          </p:cNvSpPr>
          <p:nvPr/>
        </p:nvSpPr>
        <p:spPr bwMode="auto">
          <a:xfrm>
            <a:off x="649244" y="1907582"/>
            <a:ext cx="647431" cy="940120"/>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21"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err="1" smtClean="0">
                <a:solidFill>
                  <a:schemeClr val="tx2"/>
                </a:solidFill>
              </a:rPr>
              <a:t>Monochromator</a:t>
            </a:r>
            <a:r>
              <a:rPr lang="en-US" sz="3200" b="1" u="sng" dirty="0" smtClean="0">
                <a:solidFill>
                  <a:schemeClr val="tx2"/>
                </a:solidFill>
              </a:rPr>
              <a:t>: Grating</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a:t>
            </a:r>
            <a:endParaRPr lang="en-US" sz="3200" b="1" u="sng" dirty="0">
              <a:solidFill>
                <a:schemeClr val="tx2"/>
              </a:solidFill>
            </a:endParaRPr>
          </a:p>
        </p:txBody>
      </p:sp>
      <p:sp>
        <p:nvSpPr>
          <p:cNvPr id="47" name="Rectangle 46"/>
          <p:cNvSpPr/>
          <p:nvPr/>
        </p:nvSpPr>
        <p:spPr>
          <a:xfrm>
            <a:off x="2946014" y="3885869"/>
            <a:ext cx="771365" cy="461665"/>
          </a:xfrm>
          <a:prstGeom prst="rect">
            <a:avLst/>
          </a:prstGeom>
        </p:spPr>
        <p:txBody>
          <a:bodyPr wrap="none">
            <a:spAutoFit/>
          </a:bodyPr>
          <a:lstStyle/>
          <a:p>
            <a:r>
              <a:rPr lang="en-US" sz="2400" dirty="0" smtClean="0">
                <a:latin typeface="Tahoma" pitchFamily="34" charset="0"/>
              </a:rPr>
              <a:t>PMT</a:t>
            </a:r>
            <a:endParaRPr lang="en-US" sz="2400" dirty="0"/>
          </a:p>
        </p:txBody>
      </p:sp>
      <p:sp>
        <p:nvSpPr>
          <p:cNvPr id="92" name="TextBox 91"/>
          <p:cNvSpPr txBox="1"/>
          <p:nvPr/>
        </p:nvSpPr>
        <p:spPr>
          <a:xfrm>
            <a:off x="5017498" y="3310139"/>
            <a:ext cx="3700463" cy="523220"/>
          </a:xfrm>
          <a:prstGeom prst="rect">
            <a:avLst/>
          </a:prstGeom>
          <a:noFill/>
        </p:spPr>
        <p:txBody>
          <a:bodyPr wrap="square" rtlCol="0">
            <a:spAutoFit/>
          </a:bodyPr>
          <a:lstStyle/>
          <a:p>
            <a:pPr algn="ctr"/>
            <a:r>
              <a:rPr lang="en-US" sz="2800" b="1" u="sng" dirty="0" smtClean="0"/>
              <a:t>Full spectra detection</a:t>
            </a:r>
            <a:endParaRPr lang="en-US" sz="2000" dirty="0"/>
          </a:p>
        </p:txBody>
      </p:sp>
      <p:sp>
        <p:nvSpPr>
          <p:cNvPr id="93" name="TextBox 92"/>
          <p:cNvSpPr txBox="1"/>
          <p:nvPr/>
        </p:nvSpPr>
        <p:spPr>
          <a:xfrm>
            <a:off x="255852" y="3297077"/>
            <a:ext cx="3700463" cy="523220"/>
          </a:xfrm>
          <a:prstGeom prst="rect">
            <a:avLst/>
          </a:prstGeom>
          <a:noFill/>
        </p:spPr>
        <p:txBody>
          <a:bodyPr wrap="square" rtlCol="0">
            <a:spAutoFit/>
          </a:bodyPr>
          <a:lstStyle/>
          <a:p>
            <a:pPr algn="ctr"/>
            <a:r>
              <a:rPr lang="en-US" sz="2800" b="1" u="sng" dirty="0" smtClean="0"/>
              <a:t>Single </a:t>
            </a:r>
            <a:r>
              <a:rPr lang="en-US" sz="2800" b="1" u="sng" dirty="0" smtClean="0">
                <a:latin typeface="Symbol" pitchFamily="18" charset="2"/>
              </a:rPr>
              <a:t>l </a:t>
            </a:r>
            <a:r>
              <a:rPr lang="en-US" sz="2800" b="1" u="sng" dirty="0" smtClean="0"/>
              <a:t>detection</a:t>
            </a:r>
            <a:endParaRPr lang="en-US" sz="2000" dirty="0"/>
          </a:p>
        </p:txBody>
      </p:sp>
      <p:pic>
        <p:nvPicPr>
          <p:cNvPr id="94" name="Picture 4"/>
          <p:cNvPicPr>
            <a:picLocks noChangeAspect="1" noChangeArrowheads="1"/>
          </p:cNvPicPr>
          <p:nvPr/>
        </p:nvPicPr>
        <p:blipFill>
          <a:blip r:embed="rId2" cstate="print"/>
          <a:srcRect/>
          <a:stretch>
            <a:fillRect/>
          </a:stretch>
        </p:blipFill>
        <p:spPr bwMode="auto">
          <a:xfrm>
            <a:off x="2900545" y="4495800"/>
            <a:ext cx="825361" cy="2095500"/>
          </a:xfrm>
          <a:prstGeom prst="rect">
            <a:avLst/>
          </a:prstGeom>
          <a:noFill/>
          <a:ln w="9525">
            <a:noFill/>
            <a:miter lim="800000"/>
            <a:headEnd/>
            <a:tailEnd/>
          </a:ln>
          <a:effectLst/>
        </p:spPr>
      </p:pic>
      <p:sp>
        <p:nvSpPr>
          <p:cNvPr id="95" name="Rectangle 94"/>
          <p:cNvSpPr/>
          <p:nvPr/>
        </p:nvSpPr>
        <p:spPr>
          <a:xfrm>
            <a:off x="686408" y="3888085"/>
            <a:ext cx="962123" cy="461665"/>
          </a:xfrm>
          <a:prstGeom prst="rect">
            <a:avLst/>
          </a:prstGeom>
        </p:spPr>
        <p:txBody>
          <a:bodyPr wrap="none">
            <a:spAutoFit/>
          </a:bodyPr>
          <a:lstStyle/>
          <a:p>
            <a:r>
              <a:rPr lang="en-US" sz="2400" dirty="0" smtClean="0">
                <a:latin typeface="Tahoma" pitchFamily="34" charset="0"/>
              </a:rPr>
              <a:t>Diode</a:t>
            </a:r>
            <a:endParaRPr lang="en-US" sz="2400" dirty="0"/>
          </a:p>
        </p:txBody>
      </p:sp>
      <p:pic>
        <p:nvPicPr>
          <p:cNvPr id="142338" name="Picture 2" descr="http://www.thorlabs.com/images/TabImages/DET36A_AppShot4.jpg"/>
          <p:cNvPicPr>
            <a:picLocks noChangeAspect="1" noChangeArrowheads="1"/>
          </p:cNvPicPr>
          <p:nvPr/>
        </p:nvPicPr>
        <p:blipFill>
          <a:blip r:embed="rId3" cstate="print"/>
          <a:srcRect/>
          <a:stretch>
            <a:fillRect/>
          </a:stretch>
        </p:blipFill>
        <p:spPr bwMode="auto">
          <a:xfrm>
            <a:off x="472664" y="4445000"/>
            <a:ext cx="1384605" cy="2197100"/>
          </a:xfrm>
          <a:prstGeom prst="rect">
            <a:avLst/>
          </a:prstGeom>
          <a:noFill/>
        </p:spPr>
      </p:pic>
      <p:sp>
        <p:nvSpPr>
          <p:cNvPr id="97" name="Rectangle 96"/>
          <p:cNvSpPr/>
          <p:nvPr/>
        </p:nvSpPr>
        <p:spPr>
          <a:xfrm>
            <a:off x="5277057" y="3881513"/>
            <a:ext cx="761747" cy="461665"/>
          </a:xfrm>
          <a:prstGeom prst="rect">
            <a:avLst/>
          </a:prstGeom>
        </p:spPr>
        <p:txBody>
          <a:bodyPr wrap="none">
            <a:spAutoFit/>
          </a:bodyPr>
          <a:lstStyle/>
          <a:p>
            <a:r>
              <a:rPr lang="en-US" sz="2400" dirty="0" smtClean="0">
                <a:latin typeface="Tahoma" pitchFamily="34" charset="0"/>
              </a:rPr>
              <a:t>CCD</a:t>
            </a:r>
            <a:endParaRPr lang="en-US" sz="2400" dirty="0"/>
          </a:p>
        </p:txBody>
      </p:sp>
      <p:sp>
        <p:nvSpPr>
          <p:cNvPr id="98" name="Rectangle 97"/>
          <p:cNvSpPr/>
          <p:nvPr/>
        </p:nvSpPr>
        <p:spPr>
          <a:xfrm>
            <a:off x="7024754" y="3883729"/>
            <a:ext cx="1772280" cy="461665"/>
          </a:xfrm>
          <a:prstGeom prst="rect">
            <a:avLst/>
          </a:prstGeom>
        </p:spPr>
        <p:txBody>
          <a:bodyPr wrap="none">
            <a:spAutoFit/>
          </a:bodyPr>
          <a:lstStyle/>
          <a:p>
            <a:r>
              <a:rPr lang="en-US" sz="2400" dirty="0" smtClean="0">
                <a:latin typeface="Tahoma" pitchFamily="34" charset="0"/>
              </a:rPr>
              <a:t>Diode Array</a:t>
            </a:r>
            <a:endParaRPr lang="en-US" sz="2400" dirty="0"/>
          </a:p>
        </p:txBody>
      </p:sp>
      <p:pic>
        <p:nvPicPr>
          <p:cNvPr id="99" name="Picture 12" descr="lbnl_chip"/>
          <p:cNvPicPr>
            <a:picLocks noChangeAspect="1" noChangeArrowheads="1"/>
          </p:cNvPicPr>
          <p:nvPr/>
        </p:nvPicPr>
        <p:blipFill>
          <a:blip r:embed="rId4" cstate="print"/>
          <a:srcRect/>
          <a:stretch>
            <a:fillRect/>
          </a:stretch>
        </p:blipFill>
        <p:spPr bwMode="auto">
          <a:xfrm>
            <a:off x="4735470" y="4837150"/>
            <a:ext cx="1861276" cy="1459647"/>
          </a:xfrm>
          <a:prstGeom prst="rect">
            <a:avLst/>
          </a:prstGeom>
          <a:noFill/>
          <a:ln w="9525">
            <a:noFill/>
            <a:miter lim="800000"/>
            <a:headEnd/>
            <a:tailEnd/>
          </a:ln>
        </p:spPr>
      </p:pic>
      <p:pic>
        <p:nvPicPr>
          <p:cNvPr id="142340" name="Picture 4" descr="http://www.x-scanimaging.com/images_1/XB8804_c.jpg"/>
          <p:cNvPicPr>
            <a:picLocks noChangeAspect="1" noChangeArrowheads="1"/>
          </p:cNvPicPr>
          <p:nvPr/>
        </p:nvPicPr>
        <p:blipFill>
          <a:blip r:embed="rId5" cstate="print"/>
          <a:srcRect/>
          <a:stretch>
            <a:fillRect/>
          </a:stretch>
        </p:blipFill>
        <p:spPr bwMode="auto">
          <a:xfrm>
            <a:off x="6900998" y="4946114"/>
            <a:ext cx="2007870" cy="1204723"/>
          </a:xfrm>
          <a:prstGeom prst="rect">
            <a:avLst/>
          </a:prstGeom>
          <a:noFill/>
        </p:spPr>
      </p:pic>
      <p:grpSp>
        <p:nvGrpSpPr>
          <p:cNvPr id="3" name="Group 80"/>
          <p:cNvGrpSpPr/>
          <p:nvPr/>
        </p:nvGrpSpPr>
        <p:grpSpPr>
          <a:xfrm>
            <a:off x="232224" y="1202228"/>
            <a:ext cx="5150295" cy="1716633"/>
            <a:chOff x="2890641" y="1405436"/>
            <a:chExt cx="5150295" cy="1716633"/>
          </a:xfrm>
        </p:grpSpPr>
        <p:pic>
          <p:nvPicPr>
            <p:cNvPr id="64" name="Picture 6" descr="https://www2.fin.ucar.edu/sites/default/files/u105/desktop-computer.jpg"/>
            <p:cNvPicPr>
              <a:picLocks noChangeAspect="1" noChangeArrowheads="1"/>
            </p:cNvPicPr>
            <p:nvPr/>
          </p:nvPicPr>
          <p:blipFill>
            <a:blip r:embed="rId6" cstate="print"/>
            <a:srcRect/>
            <a:stretch>
              <a:fillRect/>
            </a:stretch>
          </p:blipFill>
          <p:spPr bwMode="auto">
            <a:xfrm flipH="1">
              <a:off x="5947704" y="1445538"/>
              <a:ext cx="2093232" cy="1304782"/>
            </a:xfrm>
            <a:prstGeom prst="rect">
              <a:avLst/>
            </a:prstGeom>
            <a:noFill/>
          </p:spPr>
        </p:pic>
        <p:sp>
          <p:nvSpPr>
            <p:cNvPr id="72" name="TextBox 71"/>
            <p:cNvSpPr txBox="1"/>
            <p:nvPr/>
          </p:nvSpPr>
          <p:spPr>
            <a:xfrm>
              <a:off x="3146087" y="1826389"/>
              <a:ext cx="670170" cy="369332"/>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75" name="TextBox 74"/>
            <p:cNvSpPr txBox="1"/>
            <p:nvPr/>
          </p:nvSpPr>
          <p:spPr>
            <a:xfrm>
              <a:off x="3482784" y="1405436"/>
              <a:ext cx="1767554" cy="400110"/>
            </a:xfrm>
            <a:prstGeom prst="rect">
              <a:avLst/>
            </a:prstGeom>
            <a:noFill/>
          </p:spPr>
          <p:txBody>
            <a:bodyPr wrap="square" rtlCol="0">
              <a:spAutoFit/>
            </a:bodyPr>
            <a:lstStyle/>
            <a:p>
              <a:pPr algn="ctr"/>
              <a:r>
                <a:rPr lang="en-US" sz="2000" dirty="0" smtClean="0"/>
                <a:t>Detector</a:t>
              </a:r>
              <a:endParaRPr lang="en-US" sz="2000" dirty="0"/>
            </a:p>
          </p:txBody>
        </p:sp>
        <p:sp>
          <p:nvSpPr>
            <p:cNvPr id="89" name="Freeform 97"/>
            <p:cNvSpPr>
              <a:spLocks noChangeAspect="1"/>
            </p:cNvSpPr>
            <p:nvPr/>
          </p:nvSpPr>
          <p:spPr bwMode="auto">
            <a:xfrm rot="324265" flipH="1">
              <a:off x="2890641" y="2228153"/>
              <a:ext cx="1033051" cy="194556"/>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60" name="Freeform 59"/>
            <p:cNvSpPr/>
            <p:nvPr/>
          </p:nvSpPr>
          <p:spPr>
            <a:xfrm>
              <a:off x="4354319" y="2044097"/>
              <a:ext cx="1727167" cy="418495"/>
            </a:xfrm>
            <a:custGeom>
              <a:avLst/>
              <a:gdLst>
                <a:gd name="connsiteX0" fmla="*/ 0 w 1436914"/>
                <a:gd name="connsiteY0" fmla="*/ 365276 h 418495"/>
                <a:gd name="connsiteX1" fmla="*/ 667657 w 1436914"/>
                <a:gd name="connsiteY1" fmla="*/ 365276 h 418495"/>
                <a:gd name="connsiteX2" fmla="*/ 1175657 w 1436914"/>
                <a:gd name="connsiteY2" fmla="*/ 45962 h 418495"/>
                <a:gd name="connsiteX3" fmla="*/ 1436914 w 1436914"/>
                <a:gd name="connsiteY3" fmla="*/ 89505 h 418495"/>
              </a:gdLst>
              <a:ahLst/>
              <a:cxnLst>
                <a:cxn ang="0">
                  <a:pos x="connsiteX0" y="connsiteY0"/>
                </a:cxn>
                <a:cxn ang="0">
                  <a:pos x="connsiteX1" y="connsiteY1"/>
                </a:cxn>
                <a:cxn ang="0">
                  <a:pos x="connsiteX2" y="connsiteY2"/>
                </a:cxn>
                <a:cxn ang="0">
                  <a:pos x="connsiteX3" y="connsiteY3"/>
                </a:cxn>
              </a:cxnLst>
              <a:rect l="l" t="t" r="r" b="b"/>
              <a:pathLst>
                <a:path w="1436914" h="418495">
                  <a:moveTo>
                    <a:pt x="0" y="365276"/>
                  </a:moveTo>
                  <a:cubicBezTo>
                    <a:pt x="235857" y="391885"/>
                    <a:pt x="471714" y="418495"/>
                    <a:pt x="667657" y="365276"/>
                  </a:cubicBezTo>
                  <a:cubicBezTo>
                    <a:pt x="863600" y="312057"/>
                    <a:pt x="1047448" y="91924"/>
                    <a:pt x="1175657" y="45962"/>
                  </a:cubicBezTo>
                  <a:cubicBezTo>
                    <a:pt x="1303867" y="0"/>
                    <a:pt x="1370390" y="44752"/>
                    <a:pt x="1436914" y="89505"/>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Cube 75"/>
            <p:cNvSpPr/>
            <p:nvPr/>
          </p:nvSpPr>
          <p:spPr>
            <a:xfrm>
              <a:off x="4052872" y="1834229"/>
              <a:ext cx="613740" cy="880467"/>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4478566" y="2414183"/>
              <a:ext cx="1767554" cy="707886"/>
            </a:xfrm>
            <a:prstGeom prst="rect">
              <a:avLst/>
            </a:prstGeom>
            <a:noFill/>
          </p:spPr>
          <p:txBody>
            <a:bodyPr wrap="square" rtlCol="0">
              <a:spAutoFit/>
            </a:bodyPr>
            <a:lstStyle/>
            <a:p>
              <a:pPr algn="ctr"/>
              <a:r>
                <a:rPr lang="en-US" sz="2000" dirty="0" smtClean="0"/>
                <a:t>electrical signal</a:t>
              </a:r>
              <a:endParaRPr lang="en-US" sz="2000" dirty="0"/>
            </a:p>
          </p:txBody>
        </p:sp>
      </p:grpSp>
      <p:sp>
        <p:nvSpPr>
          <p:cNvPr id="21" name="Rectangle 20"/>
          <p:cNvSpPr/>
          <p:nvPr/>
        </p:nvSpPr>
        <p:spPr>
          <a:xfrm>
            <a:off x="5602494" y="1103196"/>
            <a:ext cx="3468933" cy="1569660"/>
          </a:xfrm>
          <a:prstGeom prst="rect">
            <a:avLst/>
          </a:prstGeom>
        </p:spPr>
        <p:txBody>
          <a:bodyPr wrap="square">
            <a:spAutoFit/>
          </a:bodyPr>
          <a:lstStyle/>
          <a:p>
            <a:pPr marL="0" lvl="3">
              <a:buFont typeface="Arial" pitchFamily="34" charset="0"/>
              <a:buChar char="•"/>
              <a:defRPr/>
            </a:pPr>
            <a:r>
              <a:rPr lang="en-US" altLang="zh-TW" sz="2400" dirty="0" smtClean="0"/>
              <a:t> high sensitivity</a:t>
            </a:r>
          </a:p>
          <a:p>
            <a:pPr marL="0" lvl="3">
              <a:buFont typeface="Arial" pitchFamily="34" charset="0"/>
              <a:buChar char="•"/>
              <a:defRPr/>
            </a:pPr>
            <a:r>
              <a:rPr lang="en-US" altLang="zh-TW" sz="2400" dirty="0" smtClean="0"/>
              <a:t> high signal/noise </a:t>
            </a:r>
          </a:p>
          <a:p>
            <a:pPr marL="0" lvl="3">
              <a:buFont typeface="Arial" pitchFamily="34" charset="0"/>
              <a:buChar char="•"/>
              <a:defRPr/>
            </a:pPr>
            <a:r>
              <a:rPr lang="en-US" altLang="zh-TW" sz="2400" dirty="0" smtClean="0"/>
              <a:t> constant response for </a:t>
            </a:r>
            <a:r>
              <a:rPr lang="el-GR" altLang="zh-TW" sz="2400" dirty="0" smtClean="0">
                <a:cs typeface="Arial" charset="0"/>
              </a:rPr>
              <a:t>λ</a:t>
            </a:r>
            <a:r>
              <a:rPr lang="en-US" altLang="zh-TW" sz="2400" dirty="0" smtClean="0"/>
              <a:t>s </a:t>
            </a:r>
          </a:p>
          <a:p>
            <a:pPr marL="0" lvl="3">
              <a:buFont typeface="Arial" pitchFamily="34" charset="0"/>
              <a:buChar char="•"/>
              <a:defRPr/>
            </a:pPr>
            <a:r>
              <a:rPr lang="en-US" altLang="zh-TW" sz="2400" dirty="0" smtClean="0"/>
              <a:t> fast response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3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2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92" grpId="0"/>
      <p:bldP spid="93" grpId="0"/>
      <p:bldP spid="95" grpId="0"/>
      <p:bldP spid="97" grpId="0"/>
      <p:bldP spid="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ChangeArrowheads="1"/>
          </p:cNvSpPr>
          <p:nvPr/>
        </p:nvSpPr>
        <p:spPr bwMode="auto">
          <a:xfrm>
            <a:off x="395654" y="908050"/>
            <a:ext cx="8279423" cy="649288"/>
          </a:xfrm>
          <a:prstGeom prst="rect">
            <a:avLst/>
          </a:prstGeom>
          <a:noFill/>
          <a:ln w="9525">
            <a:noFill/>
            <a:miter lim="800000"/>
            <a:headEnd/>
            <a:tailEnd/>
          </a:ln>
          <a:effectLst/>
        </p:spPr>
        <p:txBody>
          <a:bodyPr/>
          <a:lstStyle/>
          <a:p>
            <a:pPr marL="342900" indent="-342900">
              <a:spcBef>
                <a:spcPct val="20000"/>
              </a:spcBef>
            </a:pPr>
            <a:endParaRPr lang="en-GB" sz="1600" b="1"/>
          </a:p>
        </p:txBody>
      </p:sp>
      <p:pic>
        <p:nvPicPr>
          <p:cNvPr id="31757" name="Picture 13" descr="figure 15-27"/>
          <p:cNvPicPr>
            <a:picLocks noChangeAspect="1" noChangeArrowheads="1"/>
          </p:cNvPicPr>
          <p:nvPr/>
        </p:nvPicPr>
        <p:blipFill>
          <a:blip r:embed="rId2" cstate="print"/>
          <a:srcRect/>
          <a:stretch>
            <a:fillRect/>
          </a:stretch>
        </p:blipFill>
        <p:spPr bwMode="auto">
          <a:xfrm>
            <a:off x="166920" y="1249584"/>
            <a:ext cx="4550224" cy="4491437"/>
          </a:xfrm>
          <a:prstGeom prst="rect">
            <a:avLst/>
          </a:prstGeom>
          <a:noFill/>
        </p:spPr>
      </p:pic>
      <p:sp>
        <p:nvSpPr>
          <p:cNvPr id="11"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 Diode</a:t>
            </a:r>
            <a:endParaRPr lang="en-US" sz="3200" b="1" u="sng" dirty="0">
              <a:solidFill>
                <a:schemeClr val="tx2"/>
              </a:solidFill>
            </a:endParaRPr>
          </a:p>
        </p:txBody>
      </p:sp>
      <p:sp>
        <p:nvSpPr>
          <p:cNvPr id="12" name="Rectangle 11"/>
          <p:cNvSpPr/>
          <p:nvPr/>
        </p:nvSpPr>
        <p:spPr>
          <a:xfrm>
            <a:off x="380991" y="5892676"/>
            <a:ext cx="4477662" cy="769441"/>
          </a:xfrm>
          <a:prstGeom prst="rect">
            <a:avLst/>
          </a:prstGeom>
        </p:spPr>
        <p:txBody>
          <a:bodyPr wrap="square">
            <a:spAutoFit/>
          </a:bodyPr>
          <a:lstStyle/>
          <a:p>
            <a:pPr marL="342900" indent="-342900">
              <a:spcBef>
                <a:spcPct val="20000"/>
              </a:spcBef>
            </a:pPr>
            <a:r>
              <a:rPr lang="en-GB" sz="2000" i="1" dirty="0" smtClean="0">
                <a:solidFill>
                  <a:srgbClr val="0033CC"/>
                </a:solidFill>
              </a:rPr>
              <a:t>n-</a:t>
            </a:r>
            <a:r>
              <a:rPr lang="en-GB" sz="2000" dirty="0" smtClean="0">
                <a:solidFill>
                  <a:srgbClr val="0033CC"/>
                </a:solidFill>
              </a:rPr>
              <a:t>type </a:t>
            </a:r>
            <a:r>
              <a:rPr lang="en-GB" sz="2000" dirty="0" smtClean="0"/>
              <a:t>(extra electrons)- P or As doped</a:t>
            </a:r>
          </a:p>
          <a:p>
            <a:pPr marL="342900" indent="-342900">
              <a:spcBef>
                <a:spcPct val="20000"/>
              </a:spcBef>
            </a:pPr>
            <a:r>
              <a:rPr lang="en-GB" sz="2000" i="1" dirty="0" smtClean="0">
                <a:solidFill>
                  <a:srgbClr val="FF3300"/>
                </a:solidFill>
              </a:rPr>
              <a:t>p</a:t>
            </a:r>
            <a:r>
              <a:rPr lang="en-GB" sz="2000" dirty="0" smtClean="0">
                <a:solidFill>
                  <a:srgbClr val="FF3300"/>
                </a:solidFill>
              </a:rPr>
              <a:t>-type</a:t>
            </a:r>
            <a:r>
              <a:rPr lang="en-GB" sz="2000" dirty="0" smtClean="0"/>
              <a:t> (extra holes)- Al or B doped</a:t>
            </a:r>
            <a:endParaRPr lang="en-US" sz="2000" dirty="0"/>
          </a:p>
        </p:txBody>
      </p:sp>
      <p:sp>
        <p:nvSpPr>
          <p:cNvPr id="14" name="TextBox 13"/>
          <p:cNvSpPr txBox="1"/>
          <p:nvPr/>
        </p:nvSpPr>
        <p:spPr>
          <a:xfrm>
            <a:off x="5152572" y="1262745"/>
            <a:ext cx="3657600" cy="1323439"/>
          </a:xfrm>
          <a:prstGeom prst="rect">
            <a:avLst/>
          </a:prstGeom>
          <a:noFill/>
        </p:spPr>
        <p:txBody>
          <a:bodyPr wrap="square" rtlCol="0">
            <a:spAutoFit/>
          </a:bodyPr>
          <a:lstStyle/>
          <a:p>
            <a:r>
              <a:rPr lang="en-US" sz="2000" b="1" dirty="0" smtClean="0"/>
              <a:t>Forward Bias:</a:t>
            </a:r>
          </a:p>
          <a:p>
            <a:pPr marL="231775"/>
            <a:r>
              <a:rPr lang="en-US" sz="2000" dirty="0" smtClean="0"/>
              <a:t>Apply a positive potential</a:t>
            </a:r>
          </a:p>
          <a:p>
            <a:pPr marL="231775"/>
            <a:r>
              <a:rPr lang="en-US" sz="2000" dirty="0" smtClean="0"/>
              <a:t>holes + e</a:t>
            </a:r>
            <a:r>
              <a:rPr lang="en-US" sz="2000" baseline="30000" dirty="0" smtClean="0"/>
              <a:t>-</a:t>
            </a:r>
            <a:r>
              <a:rPr lang="en-US" sz="2000" dirty="0" smtClean="0"/>
              <a:t> = </a:t>
            </a:r>
            <a:r>
              <a:rPr lang="en-US" sz="2000" dirty="0" err="1" smtClean="0"/>
              <a:t>exciton</a:t>
            </a:r>
            <a:r>
              <a:rPr lang="en-US" sz="2000" dirty="0" smtClean="0"/>
              <a:t> = light</a:t>
            </a:r>
          </a:p>
          <a:p>
            <a:pPr marL="231775"/>
            <a:r>
              <a:rPr lang="en-US" sz="2000" dirty="0" smtClean="0"/>
              <a:t>Light Emitting Diode</a:t>
            </a:r>
            <a:endParaRPr lang="en-US" sz="2000" dirty="0"/>
          </a:p>
        </p:txBody>
      </p:sp>
      <p:sp>
        <p:nvSpPr>
          <p:cNvPr id="15" name="TextBox 14"/>
          <p:cNvSpPr txBox="1"/>
          <p:nvPr/>
        </p:nvSpPr>
        <p:spPr>
          <a:xfrm>
            <a:off x="5145313" y="2818577"/>
            <a:ext cx="3657600" cy="1323439"/>
          </a:xfrm>
          <a:prstGeom prst="rect">
            <a:avLst/>
          </a:prstGeom>
          <a:noFill/>
        </p:spPr>
        <p:txBody>
          <a:bodyPr wrap="square" rtlCol="0">
            <a:spAutoFit/>
          </a:bodyPr>
          <a:lstStyle/>
          <a:p>
            <a:r>
              <a:rPr lang="en-US" sz="2000" b="1" dirty="0" smtClean="0"/>
              <a:t>Zero Bias:</a:t>
            </a:r>
          </a:p>
          <a:p>
            <a:pPr marL="231775"/>
            <a:r>
              <a:rPr lang="en-US" sz="2000" dirty="0" smtClean="0"/>
              <a:t>Apply 0 potential</a:t>
            </a:r>
            <a:endParaRPr lang="en-US" sz="2000" b="1" dirty="0" smtClean="0"/>
          </a:p>
          <a:p>
            <a:pPr marL="231775"/>
            <a:r>
              <a:rPr lang="en-US" sz="2000" dirty="0" err="1" smtClean="0"/>
              <a:t>exciton</a:t>
            </a:r>
            <a:r>
              <a:rPr lang="en-US" sz="2000" dirty="0" smtClean="0"/>
              <a:t> = holes + e</a:t>
            </a:r>
            <a:r>
              <a:rPr lang="en-US" sz="2000" baseline="30000" dirty="0" smtClean="0"/>
              <a:t>-</a:t>
            </a:r>
            <a:r>
              <a:rPr lang="en-US" sz="2000" dirty="0" smtClean="0"/>
              <a:t> = current</a:t>
            </a:r>
          </a:p>
          <a:p>
            <a:pPr marL="231775"/>
            <a:r>
              <a:rPr lang="en-US" sz="2000" dirty="0" smtClean="0"/>
              <a:t>silicon solar cell</a:t>
            </a:r>
            <a:endParaRPr lang="en-US" sz="2000" dirty="0"/>
          </a:p>
        </p:txBody>
      </p:sp>
      <p:sp>
        <p:nvSpPr>
          <p:cNvPr id="16" name="TextBox 15"/>
          <p:cNvSpPr txBox="1"/>
          <p:nvPr/>
        </p:nvSpPr>
        <p:spPr>
          <a:xfrm>
            <a:off x="5152566" y="4407895"/>
            <a:ext cx="3991434" cy="1323439"/>
          </a:xfrm>
          <a:prstGeom prst="rect">
            <a:avLst/>
          </a:prstGeom>
          <a:noFill/>
        </p:spPr>
        <p:txBody>
          <a:bodyPr wrap="square" rtlCol="0">
            <a:spAutoFit/>
          </a:bodyPr>
          <a:lstStyle/>
          <a:p>
            <a:r>
              <a:rPr lang="en-US" sz="2000" b="1" dirty="0" smtClean="0"/>
              <a:t>Negative Bias:</a:t>
            </a:r>
          </a:p>
          <a:p>
            <a:pPr marL="231775"/>
            <a:r>
              <a:rPr lang="en-US" sz="2000" dirty="0" smtClean="0"/>
              <a:t>Apply a negative potential</a:t>
            </a:r>
          </a:p>
          <a:p>
            <a:pPr marL="231775"/>
            <a:r>
              <a:rPr lang="en-US" sz="2000" dirty="0" err="1" smtClean="0"/>
              <a:t>exciton</a:t>
            </a:r>
            <a:r>
              <a:rPr lang="en-US" sz="2000" dirty="0" smtClean="0"/>
              <a:t> = holes + e</a:t>
            </a:r>
            <a:r>
              <a:rPr lang="en-US" sz="2000" baseline="30000" dirty="0" smtClean="0"/>
              <a:t>-</a:t>
            </a:r>
            <a:r>
              <a:rPr lang="en-US" sz="2000" dirty="0" smtClean="0"/>
              <a:t> = more current</a:t>
            </a:r>
          </a:p>
          <a:p>
            <a:pPr marL="231775"/>
            <a:r>
              <a:rPr lang="en-US" sz="2000" dirty="0" err="1" smtClean="0"/>
              <a:t>photodetector</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Why Absorption Spectroscopy?</a:t>
            </a:r>
            <a:endParaRPr lang="en-US" sz="3200" b="1" u="sng" dirty="0">
              <a:solidFill>
                <a:schemeClr val="tx2"/>
              </a:solidFill>
            </a:endParaRPr>
          </a:p>
        </p:txBody>
      </p:sp>
      <p:sp>
        <p:nvSpPr>
          <p:cNvPr id="6" name="Rectangle 5"/>
          <p:cNvSpPr/>
          <p:nvPr/>
        </p:nvSpPr>
        <p:spPr>
          <a:xfrm>
            <a:off x="986348" y="2370482"/>
            <a:ext cx="7159624" cy="3785652"/>
          </a:xfrm>
          <a:prstGeom prst="rect">
            <a:avLst/>
          </a:prstGeom>
        </p:spPr>
        <p:txBody>
          <a:bodyPr wrap="square">
            <a:spAutoFit/>
          </a:bodyPr>
          <a:lstStyle/>
          <a:p>
            <a:pPr>
              <a:spcBef>
                <a:spcPct val="50000"/>
              </a:spcBef>
              <a:buFont typeface="Arial" pitchFamily="34" charset="0"/>
              <a:buChar char="•"/>
            </a:pPr>
            <a:r>
              <a:rPr lang="en-US" sz="2400" dirty="0" smtClean="0"/>
              <a:t> Color is ubiquitous to humans</a:t>
            </a:r>
          </a:p>
          <a:p>
            <a:pPr>
              <a:spcBef>
                <a:spcPct val="50000"/>
              </a:spcBef>
              <a:buFont typeface="Arial" pitchFamily="34" charset="0"/>
              <a:buChar char="•"/>
            </a:pPr>
            <a:r>
              <a:rPr lang="en-US" sz="2400" dirty="0" smtClean="0"/>
              <a:t> 1000 x more sensitive than NMR</a:t>
            </a:r>
          </a:p>
          <a:p>
            <a:pPr>
              <a:spcBef>
                <a:spcPct val="50000"/>
              </a:spcBef>
              <a:buFont typeface="Arial" pitchFamily="34" charset="0"/>
              <a:buChar char="•"/>
            </a:pPr>
            <a:r>
              <a:rPr lang="en-US" sz="2400" dirty="0" smtClean="0"/>
              <a:t> Qualitative technique (what is in the solution)</a:t>
            </a:r>
          </a:p>
          <a:p>
            <a:pPr>
              <a:spcBef>
                <a:spcPct val="50000"/>
              </a:spcBef>
              <a:buFont typeface="Arial" pitchFamily="34" charset="0"/>
              <a:buChar char="•"/>
            </a:pPr>
            <a:r>
              <a:rPr lang="en-US" sz="2400" dirty="0" smtClean="0"/>
              <a:t> Quantitative technique (concentrations, ratios, etc.)</a:t>
            </a:r>
          </a:p>
          <a:p>
            <a:pPr>
              <a:spcBef>
                <a:spcPct val="50000"/>
              </a:spcBef>
              <a:buFont typeface="Arial" pitchFamily="34" charset="0"/>
              <a:buChar char="•"/>
            </a:pPr>
            <a:r>
              <a:rPr lang="en-US" sz="2400" dirty="0" smtClean="0"/>
              <a:t> Its easy</a:t>
            </a:r>
          </a:p>
          <a:p>
            <a:pPr>
              <a:spcBef>
                <a:spcPct val="50000"/>
              </a:spcBef>
              <a:buFont typeface="Arial" pitchFamily="34" charset="0"/>
              <a:buChar char="•"/>
            </a:pPr>
            <a:r>
              <a:rPr lang="en-US" sz="2400" dirty="0" smtClean="0"/>
              <a:t> It is inexpensive</a:t>
            </a:r>
          </a:p>
          <a:p>
            <a:pPr>
              <a:spcBef>
                <a:spcPct val="50000"/>
              </a:spcBef>
              <a:buFont typeface="Arial" pitchFamily="34" charset="0"/>
              <a:buChar char="•"/>
            </a:pPr>
            <a:r>
              <a:rPr lang="en-US" sz="2400" dirty="0" smtClean="0"/>
              <a:t> Numerous applications</a:t>
            </a:r>
            <a:endParaRPr lang="en-US" sz="2400" dirty="0"/>
          </a:p>
        </p:txBody>
      </p:sp>
      <p:grpSp>
        <p:nvGrpSpPr>
          <p:cNvPr id="10" name="Group 9"/>
          <p:cNvGrpSpPr/>
          <p:nvPr/>
        </p:nvGrpSpPr>
        <p:grpSpPr>
          <a:xfrm>
            <a:off x="2577417" y="860813"/>
            <a:ext cx="3864364" cy="1450334"/>
            <a:chOff x="393311" y="1651942"/>
            <a:chExt cx="3864364" cy="1450334"/>
          </a:xfrm>
        </p:grpSpPr>
        <p:sp>
          <p:nvSpPr>
            <p:cNvPr id="11" name="Cube 10"/>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3" name="Oval 12"/>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5" name="Cube 14"/>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7" name="TextBox 16"/>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8" name="Cube 17"/>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0"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46" name="Object 6"/>
          <p:cNvGraphicFramePr>
            <a:graphicFrameLocks noChangeAspect="1"/>
          </p:cNvGraphicFramePr>
          <p:nvPr/>
        </p:nvGraphicFramePr>
        <p:xfrm>
          <a:off x="196850" y="1009982"/>
          <a:ext cx="4197350" cy="2923936"/>
        </p:xfrm>
        <a:graphic>
          <a:graphicData uri="http://schemas.openxmlformats.org/presentationml/2006/ole">
            <p:oleObj spid="_x0000_s66565" name="Bitmap Image" r:id="rId3" imgW="5714286" imgH="3982006" progId="PBrush">
              <p:embed/>
            </p:oleObj>
          </a:graphicData>
        </a:graphic>
      </p:graphicFrame>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 Diode</a:t>
            </a:r>
            <a:endParaRPr lang="en-US" sz="3200" b="1" u="sng" dirty="0">
              <a:solidFill>
                <a:schemeClr val="tx2"/>
              </a:solidFill>
            </a:endParaRPr>
          </a:p>
        </p:txBody>
      </p:sp>
      <p:sp>
        <p:nvSpPr>
          <p:cNvPr id="6" name="TextBox 5"/>
          <p:cNvSpPr txBox="1"/>
          <p:nvPr/>
        </p:nvSpPr>
        <p:spPr>
          <a:xfrm>
            <a:off x="4806950" y="874713"/>
            <a:ext cx="4086224" cy="6509474"/>
          </a:xfrm>
          <a:prstGeom prst="rect">
            <a:avLst/>
          </a:prstGeom>
          <a:noFill/>
        </p:spPr>
        <p:txBody>
          <a:bodyPr wrap="square" rtlCol="0">
            <a:spAutoFit/>
          </a:bodyPr>
          <a:lstStyle/>
          <a:p>
            <a:pPr>
              <a:spcAft>
                <a:spcPts val="1000"/>
              </a:spcAft>
            </a:pPr>
            <a:r>
              <a:rPr lang="en-US" sz="2000" b="1" u="sng" dirty="0" smtClean="0"/>
              <a:t>Pros:</a:t>
            </a:r>
          </a:p>
          <a:p>
            <a:pPr marL="228600">
              <a:spcAft>
                <a:spcPts val="1000"/>
              </a:spcAft>
            </a:pPr>
            <a:r>
              <a:rPr lang="en-US" dirty="0" smtClean="0"/>
              <a:t>Long Lifetime</a:t>
            </a:r>
          </a:p>
          <a:p>
            <a:pPr marL="228600">
              <a:spcAft>
                <a:spcPts val="1000"/>
              </a:spcAft>
            </a:pPr>
            <a:r>
              <a:rPr lang="en-US" dirty="0" smtClean="0"/>
              <a:t>Small/Compact</a:t>
            </a:r>
          </a:p>
          <a:p>
            <a:pPr marL="228600">
              <a:spcAft>
                <a:spcPts val="1000"/>
              </a:spcAft>
            </a:pPr>
            <a:r>
              <a:rPr lang="en-US" dirty="0" smtClean="0"/>
              <a:t>Inexpensive</a:t>
            </a:r>
          </a:p>
          <a:p>
            <a:pPr marL="228600">
              <a:spcAft>
                <a:spcPts val="1000"/>
              </a:spcAft>
            </a:pPr>
            <a:r>
              <a:rPr lang="en-US" dirty="0" smtClean="0"/>
              <a:t>Linear response</a:t>
            </a:r>
          </a:p>
          <a:p>
            <a:pPr indent="228600">
              <a:spcAft>
                <a:spcPts val="1000"/>
              </a:spcAft>
            </a:pPr>
            <a:r>
              <a:rPr lang="en-US" dirty="0" smtClean="0"/>
              <a:t>190-1000 nm</a:t>
            </a:r>
            <a:endParaRPr lang="en-US" dirty="0" smtClean="0">
              <a:latin typeface="Symbol" pitchFamily="18" charset="2"/>
            </a:endParaRPr>
          </a:p>
          <a:p>
            <a:pPr>
              <a:spcAft>
                <a:spcPts val="1000"/>
              </a:spcAft>
            </a:pPr>
            <a:endParaRPr lang="en-US" dirty="0" smtClean="0"/>
          </a:p>
          <a:p>
            <a:pPr>
              <a:spcAft>
                <a:spcPts val="1000"/>
              </a:spcAft>
            </a:pPr>
            <a:r>
              <a:rPr lang="en-US" sz="2000" b="1" u="sng" dirty="0" smtClean="0"/>
              <a:t>Cons:</a:t>
            </a:r>
          </a:p>
          <a:p>
            <a:pPr marL="228600">
              <a:spcAft>
                <a:spcPts val="1000"/>
              </a:spcAft>
            </a:pPr>
            <a:r>
              <a:rPr lang="en-US" dirty="0" smtClean="0"/>
              <a:t>No wavelength discrimination</a:t>
            </a:r>
          </a:p>
          <a:p>
            <a:pPr marL="228600">
              <a:spcAft>
                <a:spcPts val="1000"/>
              </a:spcAft>
            </a:pPr>
            <a:r>
              <a:rPr lang="en-US" dirty="0" smtClean="0"/>
              <a:t>Minimal internal gain</a:t>
            </a:r>
          </a:p>
          <a:p>
            <a:pPr marL="228600">
              <a:spcAft>
                <a:spcPts val="1000"/>
              </a:spcAft>
            </a:pPr>
            <a:r>
              <a:rPr lang="en-US" dirty="0" smtClean="0"/>
              <a:t>Much lower sensitivity</a:t>
            </a:r>
          </a:p>
          <a:p>
            <a:pPr marL="228600">
              <a:spcAft>
                <a:spcPts val="1000"/>
              </a:spcAft>
            </a:pPr>
            <a:r>
              <a:rPr lang="en-US" dirty="0" smtClean="0"/>
              <a:t>Small active area</a:t>
            </a:r>
          </a:p>
          <a:p>
            <a:pPr marL="228600">
              <a:spcAft>
                <a:spcPts val="1000"/>
              </a:spcAft>
            </a:pPr>
            <a:r>
              <a:rPr lang="en-US" dirty="0" smtClean="0"/>
              <a:t>Slow (&gt;50 ns)</a:t>
            </a:r>
          </a:p>
          <a:p>
            <a:pPr marL="228600">
              <a:spcAft>
                <a:spcPts val="1000"/>
              </a:spcAft>
            </a:pPr>
            <a:r>
              <a:rPr lang="en-US" dirty="0" smtClean="0"/>
              <a:t>Low dynamic range</a:t>
            </a:r>
          </a:p>
          <a:p>
            <a:pPr marL="228600">
              <a:spcAft>
                <a:spcPts val="1000"/>
              </a:spcAft>
            </a:pPr>
            <a:endParaRPr lang="en-US" dirty="0" smtClean="0"/>
          </a:p>
          <a:p>
            <a:pPr marL="228600">
              <a:spcAft>
                <a:spcPts val="1000"/>
              </a:spcAft>
            </a:pPr>
            <a:endParaRPr lang="en-US" dirty="0" smtClean="0"/>
          </a:p>
        </p:txBody>
      </p:sp>
      <p:pic>
        <p:nvPicPr>
          <p:cNvPr id="7" name="Picture 8" descr="figure_14"/>
          <p:cNvPicPr>
            <a:picLocks noChangeAspect="1" noChangeArrowheads="1"/>
          </p:cNvPicPr>
          <p:nvPr/>
        </p:nvPicPr>
        <p:blipFill>
          <a:blip r:embed="rId4" cstate="print"/>
          <a:srcRect/>
          <a:stretch>
            <a:fillRect/>
          </a:stretch>
        </p:blipFill>
        <p:spPr bwMode="auto">
          <a:xfrm>
            <a:off x="954088" y="4316413"/>
            <a:ext cx="2873375" cy="2011362"/>
          </a:xfrm>
          <a:prstGeom prst="rect">
            <a:avLst/>
          </a:prstGeom>
          <a:noFill/>
          <a:ln w="9525">
            <a:noFill/>
            <a:miter lim="800000"/>
            <a:headEnd/>
            <a:tailEnd/>
          </a:ln>
        </p:spPr>
      </p:pic>
      <p:sp>
        <p:nvSpPr>
          <p:cNvPr id="8" name="Rectangle 7"/>
          <p:cNvSpPr/>
          <p:nvPr/>
        </p:nvSpPr>
        <p:spPr>
          <a:xfrm>
            <a:off x="1609241" y="6349484"/>
            <a:ext cx="1640193" cy="369332"/>
          </a:xfrm>
          <a:prstGeom prst="rect">
            <a:avLst/>
          </a:prstGeom>
        </p:spPr>
        <p:txBody>
          <a:bodyPr wrap="none">
            <a:spAutoFit/>
          </a:bodyPr>
          <a:lstStyle/>
          <a:p>
            <a:r>
              <a:rPr lang="en-US" dirty="0" smtClean="0"/>
              <a:t>0.025 mm wide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 Photomultiplier Tube</a:t>
            </a:r>
            <a:endParaRPr lang="en-US" sz="3200" b="1" u="sng" dirty="0">
              <a:solidFill>
                <a:schemeClr val="tx2"/>
              </a:solidFill>
            </a:endParaRPr>
          </a:p>
        </p:txBody>
      </p:sp>
      <p:sp>
        <p:nvSpPr>
          <p:cNvPr id="6" name="TextBox 5"/>
          <p:cNvSpPr txBox="1"/>
          <p:nvPr/>
        </p:nvSpPr>
        <p:spPr>
          <a:xfrm>
            <a:off x="1381760" y="757933"/>
            <a:ext cx="6329680" cy="584775"/>
          </a:xfrm>
          <a:prstGeom prst="rect">
            <a:avLst/>
          </a:prstGeom>
          <a:noFill/>
        </p:spPr>
        <p:txBody>
          <a:bodyPr wrap="square" rtlCol="0">
            <a:spAutoFit/>
          </a:bodyPr>
          <a:lstStyle/>
          <a:p>
            <a:pPr algn="ctr"/>
            <a:r>
              <a:rPr lang="en-US" sz="3200" dirty="0" smtClean="0"/>
              <a:t>Photoelectric Effect</a:t>
            </a:r>
            <a:endParaRPr lang="en-US" sz="3200" dirty="0"/>
          </a:p>
        </p:txBody>
      </p:sp>
      <p:pic>
        <p:nvPicPr>
          <p:cNvPr id="276483" name="Picture 3"/>
          <p:cNvPicPr>
            <a:picLocks noChangeAspect="1" noChangeArrowheads="1"/>
          </p:cNvPicPr>
          <p:nvPr/>
        </p:nvPicPr>
        <p:blipFill>
          <a:blip r:embed="rId3" cstate="print"/>
          <a:srcRect/>
          <a:stretch>
            <a:fillRect/>
          </a:stretch>
        </p:blipFill>
        <p:spPr bwMode="auto">
          <a:xfrm>
            <a:off x="2799397" y="1312228"/>
            <a:ext cx="3530283" cy="2614120"/>
          </a:xfrm>
          <a:prstGeom prst="rect">
            <a:avLst/>
          </a:prstGeom>
          <a:noFill/>
          <a:ln w="9525">
            <a:noFill/>
            <a:miter lim="800000"/>
            <a:headEnd/>
            <a:tailEnd/>
          </a:ln>
        </p:spPr>
      </p:pic>
      <p:pic>
        <p:nvPicPr>
          <p:cNvPr id="276484" name="Picture 4"/>
          <p:cNvPicPr>
            <a:picLocks noChangeAspect="1" noChangeArrowheads="1"/>
          </p:cNvPicPr>
          <p:nvPr/>
        </p:nvPicPr>
        <p:blipFill>
          <a:blip r:embed="rId4" cstate="print"/>
          <a:srcRect/>
          <a:stretch>
            <a:fillRect/>
          </a:stretch>
        </p:blipFill>
        <p:spPr bwMode="auto">
          <a:xfrm>
            <a:off x="2679065" y="4393248"/>
            <a:ext cx="3829050" cy="1952625"/>
          </a:xfrm>
          <a:prstGeom prst="rect">
            <a:avLst/>
          </a:prstGeom>
          <a:noFill/>
          <a:ln w="9525">
            <a:noFill/>
            <a:miter lim="800000"/>
            <a:headEnd/>
            <a:tailEnd/>
          </a:ln>
        </p:spPr>
      </p:pic>
      <p:sp>
        <p:nvSpPr>
          <p:cNvPr id="11" name="Rectangle 10"/>
          <p:cNvSpPr/>
          <p:nvPr/>
        </p:nvSpPr>
        <p:spPr>
          <a:xfrm>
            <a:off x="-497840" y="6498828"/>
            <a:ext cx="10088880" cy="307777"/>
          </a:xfrm>
          <a:prstGeom prst="rect">
            <a:avLst/>
          </a:prstGeom>
        </p:spPr>
        <p:txBody>
          <a:bodyPr wrap="square">
            <a:spAutoFit/>
          </a:bodyPr>
          <a:lstStyle/>
          <a:p>
            <a:pPr algn="ctr"/>
            <a:r>
              <a:rPr lang="en-US" sz="1400" dirty="0" smtClean="0">
                <a:hlinkClick r:id="rId5"/>
              </a:rPr>
              <a:t>https://web.archive.org/web/20141121114532/http://www.esfm2005.ipn.mx/ESFM_Images/paper1.pdf</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401955" y="346075"/>
            <a:ext cx="3829050" cy="1952625"/>
          </a:xfrm>
          <a:prstGeom prst="rect">
            <a:avLst/>
          </a:prstGeom>
          <a:noFill/>
          <a:ln w="9525">
            <a:noFill/>
            <a:miter lim="800000"/>
            <a:headEnd/>
            <a:tailEnd/>
          </a:ln>
        </p:spPr>
      </p:pic>
      <p:sp>
        <p:nvSpPr>
          <p:cNvPr id="4" name="Rectangle 3"/>
          <p:cNvSpPr/>
          <p:nvPr/>
        </p:nvSpPr>
        <p:spPr>
          <a:xfrm>
            <a:off x="162560" y="2425125"/>
            <a:ext cx="4226560" cy="4031873"/>
          </a:xfrm>
          <a:prstGeom prst="rect">
            <a:avLst/>
          </a:prstGeom>
        </p:spPr>
        <p:txBody>
          <a:bodyPr wrap="square">
            <a:spAutoFit/>
          </a:bodyPr>
          <a:lstStyle/>
          <a:p>
            <a:r>
              <a:rPr lang="en-US" sz="1600" dirty="0" smtClean="0"/>
              <a:t>It seems to me that the observations associated with blackbody radiation, fluorescence, the production of cathode rays by ultraviolet light, and other related phenomena connected with the emission or transformation of light </a:t>
            </a:r>
            <a:r>
              <a:rPr lang="en-US" sz="1600" u="sng" dirty="0" smtClean="0"/>
              <a:t>are more readily understood if one assumes that the energy of light is discontinuously distributed in space</a:t>
            </a:r>
            <a:r>
              <a:rPr lang="en-US" sz="1600" dirty="0" smtClean="0"/>
              <a:t>. </a:t>
            </a:r>
          </a:p>
          <a:p>
            <a:endParaRPr lang="en-US" sz="1600" dirty="0" smtClean="0"/>
          </a:p>
          <a:p>
            <a:r>
              <a:rPr lang="en-US" sz="1600" dirty="0" smtClean="0"/>
              <a:t>In accordance with the assumption …light ray spreading out from a point source is not continuously distributed over an increasing space but consists of a </a:t>
            </a:r>
            <a:r>
              <a:rPr lang="en-US" sz="1600" u="sng" dirty="0" smtClean="0"/>
              <a:t>finite number of energy quanta which are localized at points in space</a:t>
            </a:r>
            <a:r>
              <a:rPr lang="en-US" sz="1600" dirty="0" smtClean="0"/>
              <a:t>…</a:t>
            </a:r>
            <a:r>
              <a:rPr lang="en-US" sz="1600" u="sng" dirty="0" smtClean="0"/>
              <a:t>which can only be produced and absorbed as complete units</a:t>
            </a:r>
            <a:r>
              <a:rPr lang="en-US" sz="1600" dirty="0" smtClean="0"/>
              <a:t>.</a:t>
            </a:r>
            <a:endParaRPr lang="en-US" sz="1600" dirty="0"/>
          </a:p>
        </p:txBody>
      </p:sp>
      <p:sp>
        <p:nvSpPr>
          <p:cNvPr id="5" name="TextBox 4"/>
          <p:cNvSpPr txBox="1"/>
          <p:nvPr/>
        </p:nvSpPr>
        <p:spPr>
          <a:xfrm>
            <a:off x="5740400" y="6451600"/>
            <a:ext cx="2346960" cy="369332"/>
          </a:xfrm>
          <a:prstGeom prst="rect">
            <a:avLst/>
          </a:prstGeom>
          <a:noFill/>
        </p:spPr>
        <p:txBody>
          <a:bodyPr wrap="square" rtlCol="0">
            <a:spAutoFit/>
          </a:bodyPr>
          <a:lstStyle/>
          <a:p>
            <a:pPr algn="ctr"/>
            <a:r>
              <a:rPr lang="en-US" dirty="0" smtClean="0">
                <a:solidFill>
                  <a:srgbClr val="FF0000"/>
                </a:solidFill>
              </a:rPr>
              <a:t>Nobel Prize in 1921</a:t>
            </a:r>
            <a:endParaRPr lang="en-US" dirty="0">
              <a:solidFill>
                <a:srgbClr val="FF0000"/>
              </a:solidFill>
            </a:endParaRPr>
          </a:p>
        </p:txBody>
      </p:sp>
      <p:sp>
        <p:nvSpPr>
          <p:cNvPr id="6" name="Rectangle 5"/>
          <p:cNvSpPr/>
          <p:nvPr/>
        </p:nvSpPr>
        <p:spPr>
          <a:xfrm>
            <a:off x="4754880" y="5352010"/>
            <a:ext cx="4267200" cy="1077218"/>
          </a:xfrm>
          <a:prstGeom prst="rect">
            <a:avLst/>
          </a:prstGeom>
        </p:spPr>
        <p:txBody>
          <a:bodyPr wrap="square">
            <a:spAutoFit/>
          </a:bodyPr>
          <a:lstStyle/>
          <a:p>
            <a:r>
              <a:rPr lang="en-US" sz="1600" dirty="0" smtClean="0"/>
              <a:t>In the following I wish to present the line of thought and the facts which have led me to this point of view, </a:t>
            </a:r>
            <a:r>
              <a:rPr lang="en-US" sz="1600" u="sng" dirty="0" smtClean="0"/>
              <a:t>hoping that this approach </a:t>
            </a:r>
            <a:r>
              <a:rPr lang="en-US" sz="1600" b="1" u="sng" dirty="0" smtClean="0"/>
              <a:t>may be useful </a:t>
            </a:r>
            <a:r>
              <a:rPr lang="en-US" sz="1600" u="sng" dirty="0" smtClean="0"/>
              <a:t>to some investigators in their research</a:t>
            </a:r>
            <a:r>
              <a:rPr lang="en-US" sz="1600" dirty="0" smtClean="0"/>
              <a:t>.</a:t>
            </a:r>
            <a:endParaRPr lang="en-US" sz="1600" dirty="0"/>
          </a:p>
        </p:txBody>
      </p:sp>
      <p:sp>
        <p:nvSpPr>
          <p:cNvPr id="7" name="TextBox 6"/>
          <p:cNvSpPr txBox="1"/>
          <p:nvPr/>
        </p:nvSpPr>
        <p:spPr>
          <a:xfrm>
            <a:off x="4644159" y="345671"/>
            <a:ext cx="3992880" cy="2308324"/>
          </a:xfrm>
          <a:prstGeom prst="rect">
            <a:avLst/>
          </a:prstGeom>
          <a:noFill/>
        </p:spPr>
        <p:txBody>
          <a:bodyPr wrap="square" rtlCol="0">
            <a:spAutoFit/>
          </a:bodyPr>
          <a:lstStyle/>
          <a:p>
            <a:r>
              <a:rPr lang="en-US" dirty="0" smtClean="0"/>
              <a:t>1) Ultraviolet catastrophe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77508" name="Picture 4" descr="https://upload.wikimedia.org/wikipedia/commons/thumb/1/19/Black_body.svg/600px-Black_body.svg.png"/>
          <p:cNvPicPr>
            <a:picLocks noChangeAspect="1" noChangeArrowheads="1"/>
          </p:cNvPicPr>
          <p:nvPr/>
        </p:nvPicPr>
        <p:blipFill>
          <a:blip r:embed="rId3" cstate="print"/>
          <a:srcRect/>
          <a:stretch>
            <a:fillRect/>
          </a:stretch>
        </p:blipFill>
        <p:spPr bwMode="auto">
          <a:xfrm>
            <a:off x="4971184" y="720638"/>
            <a:ext cx="2058591" cy="1646873"/>
          </a:xfrm>
          <a:prstGeom prst="rect">
            <a:avLst/>
          </a:prstGeom>
          <a:noFill/>
        </p:spPr>
      </p:pic>
      <p:sp>
        <p:nvSpPr>
          <p:cNvPr id="9" name="TextBox 8"/>
          <p:cNvSpPr txBox="1"/>
          <p:nvPr/>
        </p:nvSpPr>
        <p:spPr>
          <a:xfrm>
            <a:off x="7264979" y="2017621"/>
            <a:ext cx="1733547" cy="646331"/>
          </a:xfrm>
          <a:prstGeom prst="rect">
            <a:avLst/>
          </a:prstGeom>
          <a:noFill/>
        </p:spPr>
        <p:txBody>
          <a:bodyPr wrap="square" rtlCol="0">
            <a:spAutoFit/>
          </a:bodyPr>
          <a:lstStyle/>
          <a:p>
            <a:r>
              <a:rPr lang="en-US" dirty="0" smtClean="0"/>
              <a:t>2) Generality of </a:t>
            </a:r>
          </a:p>
          <a:p>
            <a:r>
              <a:rPr lang="en-US" dirty="0" smtClean="0"/>
              <a:t>Planks constant</a:t>
            </a:r>
            <a:endParaRPr lang="en-US" dirty="0"/>
          </a:p>
        </p:txBody>
      </p:sp>
      <p:sp>
        <p:nvSpPr>
          <p:cNvPr id="10" name="TextBox 9"/>
          <p:cNvSpPr txBox="1"/>
          <p:nvPr/>
        </p:nvSpPr>
        <p:spPr>
          <a:xfrm>
            <a:off x="4644159" y="2626988"/>
            <a:ext cx="2416810" cy="646331"/>
          </a:xfrm>
          <a:prstGeom prst="rect">
            <a:avLst/>
          </a:prstGeom>
          <a:noFill/>
        </p:spPr>
        <p:txBody>
          <a:bodyPr wrap="square" rtlCol="0">
            <a:spAutoFit/>
          </a:bodyPr>
          <a:lstStyle/>
          <a:p>
            <a:r>
              <a:rPr lang="en-US" dirty="0" smtClean="0"/>
              <a:t>3) Rationalized Stokes’s shifted emission</a:t>
            </a:r>
            <a:endParaRPr lang="en-US" dirty="0"/>
          </a:p>
        </p:txBody>
      </p:sp>
      <p:sp>
        <p:nvSpPr>
          <p:cNvPr id="11" name="TextBox 10"/>
          <p:cNvSpPr txBox="1"/>
          <p:nvPr/>
        </p:nvSpPr>
        <p:spPr>
          <a:xfrm>
            <a:off x="7274213" y="3352965"/>
            <a:ext cx="1797050" cy="369332"/>
          </a:xfrm>
          <a:prstGeom prst="rect">
            <a:avLst/>
          </a:prstGeom>
          <a:noFill/>
        </p:spPr>
        <p:txBody>
          <a:bodyPr wrap="square" rtlCol="0">
            <a:spAutoFit/>
          </a:bodyPr>
          <a:lstStyle/>
          <a:p>
            <a:r>
              <a:rPr lang="en-US" dirty="0" smtClean="0"/>
              <a:t>4) CRT emission</a:t>
            </a:r>
            <a:endParaRPr lang="en-US" dirty="0"/>
          </a:p>
        </p:txBody>
      </p:sp>
      <p:sp>
        <p:nvSpPr>
          <p:cNvPr id="12" name="TextBox 11"/>
          <p:cNvSpPr txBox="1"/>
          <p:nvPr/>
        </p:nvSpPr>
        <p:spPr>
          <a:xfrm>
            <a:off x="7278373" y="4319551"/>
            <a:ext cx="2106927" cy="646331"/>
          </a:xfrm>
          <a:prstGeom prst="rect">
            <a:avLst/>
          </a:prstGeom>
          <a:noFill/>
        </p:spPr>
        <p:txBody>
          <a:bodyPr wrap="square" rtlCol="0">
            <a:spAutoFit/>
          </a:bodyPr>
          <a:lstStyle/>
          <a:p>
            <a:r>
              <a:rPr lang="en-US" dirty="0" smtClean="0"/>
              <a:t>5) Photoelectric Effect</a:t>
            </a:r>
            <a:endParaRPr lang="en-US" dirty="0"/>
          </a:p>
        </p:txBody>
      </p:sp>
      <p:pic>
        <p:nvPicPr>
          <p:cNvPr id="277510" name="Picture 6" descr="https://upload.wikimedia.org/wikipedia/commons/thumb/3/3f/Stokes_shift-_Rh6G.png/220px-Stokes_shift-_Rh6G.png"/>
          <p:cNvPicPr>
            <a:picLocks noChangeAspect="1" noChangeArrowheads="1"/>
          </p:cNvPicPr>
          <p:nvPr/>
        </p:nvPicPr>
        <p:blipFill>
          <a:blip r:embed="rId4" cstate="print"/>
          <a:srcRect/>
          <a:stretch>
            <a:fillRect/>
          </a:stretch>
        </p:blipFill>
        <p:spPr bwMode="auto">
          <a:xfrm>
            <a:off x="4914323" y="3307772"/>
            <a:ext cx="1932344" cy="18357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5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75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835659" y="1535748"/>
            <a:ext cx="4953561" cy="2568892"/>
          </a:xfrm>
          <a:prstGeom prst="rect">
            <a:avLst/>
          </a:prstGeom>
          <a:noFill/>
          <a:ln w="9525">
            <a:noFill/>
            <a:miter lim="800000"/>
            <a:headEnd/>
            <a:tailEnd/>
          </a:ln>
        </p:spPr>
      </p:pic>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 Photomultiplier Tube</a:t>
            </a:r>
            <a:endParaRPr lang="en-US" sz="3200" b="1" u="sng" dirty="0">
              <a:solidFill>
                <a:schemeClr val="tx2"/>
              </a:solidFill>
            </a:endParaRPr>
          </a:p>
        </p:txBody>
      </p:sp>
      <p:sp>
        <p:nvSpPr>
          <p:cNvPr id="6" name="TextBox 5"/>
          <p:cNvSpPr txBox="1"/>
          <p:nvPr/>
        </p:nvSpPr>
        <p:spPr>
          <a:xfrm>
            <a:off x="1381760" y="757933"/>
            <a:ext cx="6329680" cy="584775"/>
          </a:xfrm>
          <a:prstGeom prst="rect">
            <a:avLst/>
          </a:prstGeom>
          <a:noFill/>
        </p:spPr>
        <p:txBody>
          <a:bodyPr wrap="square" rtlCol="0">
            <a:spAutoFit/>
          </a:bodyPr>
          <a:lstStyle/>
          <a:p>
            <a:pPr algn="ctr"/>
            <a:r>
              <a:rPr lang="en-US" sz="3200" dirty="0" smtClean="0"/>
              <a:t>Photoelectric Effect</a:t>
            </a:r>
            <a:endParaRPr lang="en-US" sz="3200" dirty="0"/>
          </a:p>
        </p:txBody>
      </p:sp>
      <p:pic>
        <p:nvPicPr>
          <p:cNvPr id="279555" name="Picture 3"/>
          <p:cNvPicPr>
            <a:picLocks noChangeAspect="1" noChangeArrowheads="1"/>
          </p:cNvPicPr>
          <p:nvPr/>
        </p:nvPicPr>
        <p:blipFill>
          <a:blip r:embed="rId3" cstate="print"/>
          <a:srcRect/>
          <a:stretch>
            <a:fillRect/>
          </a:stretch>
        </p:blipFill>
        <p:spPr bwMode="auto">
          <a:xfrm>
            <a:off x="6012180" y="1698308"/>
            <a:ext cx="2284095" cy="2204648"/>
          </a:xfrm>
          <a:prstGeom prst="rect">
            <a:avLst/>
          </a:prstGeom>
          <a:noFill/>
          <a:ln w="9525">
            <a:noFill/>
            <a:miter lim="800000"/>
            <a:headEnd/>
            <a:tailEnd/>
          </a:ln>
        </p:spPr>
      </p:pic>
      <p:sp>
        <p:nvSpPr>
          <p:cNvPr id="8" name="TextBox 7"/>
          <p:cNvSpPr txBox="1"/>
          <p:nvPr/>
        </p:nvSpPr>
        <p:spPr>
          <a:xfrm>
            <a:off x="1442720" y="4409440"/>
            <a:ext cx="6492240" cy="1200329"/>
          </a:xfrm>
          <a:prstGeom prst="rect">
            <a:avLst/>
          </a:prstGeom>
          <a:noFill/>
        </p:spPr>
        <p:txBody>
          <a:bodyPr wrap="square" rtlCol="0">
            <a:spAutoFit/>
          </a:bodyPr>
          <a:lstStyle/>
          <a:p>
            <a:pPr marL="342900" indent="-342900">
              <a:buFont typeface="+mj-lt"/>
              <a:buAutoNum type="arabicParenR"/>
            </a:pPr>
            <a:r>
              <a:rPr lang="en-US" sz="2400" dirty="0" smtClean="0"/>
              <a:t>threshold intensity for ejecting electrons</a:t>
            </a:r>
          </a:p>
          <a:p>
            <a:pPr marL="342900" indent="-342900">
              <a:buFont typeface="+mj-lt"/>
              <a:buAutoNum type="arabicParenR"/>
            </a:pPr>
            <a:endParaRPr lang="en-US" sz="2400" dirty="0" smtClean="0"/>
          </a:p>
          <a:p>
            <a:pPr marL="342900" indent="-342900">
              <a:buFont typeface="+mj-lt"/>
              <a:buAutoNum type="arabicParenR"/>
            </a:pPr>
            <a:r>
              <a:rPr lang="en-US" sz="2400" dirty="0" smtClean="0"/>
              <a:t>intensity of light </a:t>
            </a:r>
            <a:r>
              <a:rPr lang="el-GR" sz="2400" dirty="0" smtClean="0">
                <a:latin typeface="Calibri"/>
              </a:rPr>
              <a:t>α</a:t>
            </a:r>
            <a:r>
              <a:rPr lang="en-US" sz="2400" dirty="0" smtClean="0"/>
              <a:t> number of electrons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1273356" y="834846"/>
            <a:ext cx="6584587" cy="4182662"/>
          </a:xfrm>
          <a:prstGeom prst="rect">
            <a:avLst/>
          </a:prstGeom>
          <a:noFill/>
          <a:ln w="9525">
            <a:noFill/>
            <a:miter lim="800000"/>
            <a:headEnd/>
            <a:tailEnd/>
          </a:ln>
          <a:effectLst/>
        </p:spPr>
      </p:pic>
      <p:sp>
        <p:nvSpPr>
          <p:cNvPr id="3"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 PMT</a:t>
            </a:r>
            <a:endParaRPr lang="en-US" sz="3200" b="1" u="sng" dirty="0">
              <a:solidFill>
                <a:schemeClr val="tx2"/>
              </a:solidFill>
            </a:endParaRPr>
          </a:p>
        </p:txBody>
      </p:sp>
      <p:sp>
        <p:nvSpPr>
          <p:cNvPr id="5" name="Rectangle 4"/>
          <p:cNvSpPr/>
          <p:nvPr/>
        </p:nvSpPr>
        <p:spPr>
          <a:xfrm>
            <a:off x="1711010" y="5276419"/>
            <a:ext cx="5695634" cy="1328569"/>
          </a:xfrm>
          <a:prstGeom prst="rect">
            <a:avLst/>
          </a:prstGeom>
        </p:spPr>
        <p:txBody>
          <a:bodyPr wrap="square">
            <a:spAutoFit/>
          </a:bodyPr>
          <a:lstStyle/>
          <a:p>
            <a:pPr>
              <a:spcAft>
                <a:spcPts val="500"/>
              </a:spcAft>
              <a:buFont typeface="Arial" pitchFamily="34" charset="0"/>
              <a:buChar char="•"/>
            </a:pPr>
            <a:r>
              <a:rPr lang="en-US" sz="2400" dirty="0" smtClean="0"/>
              <a:t> Cathode: 1 photon = 5-20 electrons</a:t>
            </a:r>
          </a:p>
          <a:p>
            <a:pPr>
              <a:spcAft>
                <a:spcPts val="500"/>
              </a:spcAft>
              <a:buFont typeface="Arial" pitchFamily="34" charset="0"/>
              <a:buChar char="•"/>
            </a:pPr>
            <a:r>
              <a:rPr lang="en-US" sz="2400" dirty="0" smtClean="0"/>
              <a:t> More positive potential with each dynode</a:t>
            </a:r>
          </a:p>
          <a:p>
            <a:pPr>
              <a:spcAft>
                <a:spcPts val="500"/>
              </a:spcAft>
              <a:buFont typeface="Arial" pitchFamily="34" charset="0"/>
              <a:buChar char="•"/>
            </a:pPr>
            <a:r>
              <a:rPr lang="en-US" sz="2400" dirty="0" smtClean="0"/>
              <a:t> Operated at -1000 to -2000 V</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3908" y="1175658"/>
            <a:ext cx="3756205" cy="4802793"/>
            <a:chOff x="7045371" y="349281"/>
            <a:chExt cx="3756205" cy="4802793"/>
          </a:xfrm>
        </p:grpSpPr>
        <p:pic>
          <p:nvPicPr>
            <p:cNvPr id="4" name="Picture 2"/>
            <p:cNvPicPr>
              <a:picLocks noChangeAspect="1" noChangeArrowheads="1"/>
            </p:cNvPicPr>
            <p:nvPr/>
          </p:nvPicPr>
          <p:blipFill>
            <a:blip r:embed="rId2" cstate="print"/>
            <a:srcRect/>
            <a:stretch>
              <a:fillRect/>
            </a:stretch>
          </p:blipFill>
          <p:spPr bwMode="auto">
            <a:xfrm>
              <a:off x="7045371" y="790030"/>
              <a:ext cx="3756205" cy="4362044"/>
            </a:xfrm>
            <a:prstGeom prst="rect">
              <a:avLst/>
            </a:prstGeom>
            <a:noFill/>
            <a:ln w="9525">
              <a:noFill/>
              <a:miter lim="800000"/>
              <a:headEnd/>
              <a:tailEnd/>
            </a:ln>
          </p:spPr>
        </p:pic>
        <p:sp>
          <p:nvSpPr>
            <p:cNvPr id="5" name="Rectangle 4"/>
            <p:cNvSpPr/>
            <p:nvPr/>
          </p:nvSpPr>
          <p:spPr>
            <a:xfrm>
              <a:off x="8264931" y="349281"/>
              <a:ext cx="2062937" cy="461665"/>
            </a:xfrm>
            <a:prstGeom prst="rect">
              <a:avLst/>
            </a:prstGeom>
          </p:spPr>
          <p:txBody>
            <a:bodyPr wrap="none">
              <a:spAutoFit/>
            </a:bodyPr>
            <a:lstStyle/>
            <a:p>
              <a:r>
                <a:rPr lang="en-US" sz="2400" dirty="0" err="1" smtClean="0"/>
                <a:t>Photocathodes</a:t>
              </a:r>
              <a:endParaRPr lang="en-US" sz="2400" dirty="0"/>
            </a:p>
          </p:txBody>
        </p:sp>
      </p:grpSp>
      <p:sp>
        <p:nvSpPr>
          <p:cNvPr id="7" name="TextBox 6"/>
          <p:cNvSpPr txBox="1"/>
          <p:nvPr/>
        </p:nvSpPr>
        <p:spPr>
          <a:xfrm>
            <a:off x="7170575" y="1859778"/>
            <a:ext cx="1562878" cy="374904"/>
          </a:xfrm>
          <a:prstGeom prst="rect">
            <a:avLst/>
          </a:prstGeom>
          <a:noFill/>
        </p:spPr>
        <p:txBody>
          <a:bodyPr wrap="square" rtlCol="0">
            <a:spAutoFit/>
          </a:bodyPr>
          <a:lstStyle/>
          <a:p>
            <a:pPr algn="ctr"/>
            <a:r>
              <a:rPr lang="en-US" u="sng" dirty="0" smtClean="0"/>
              <a:t>Circular Cage</a:t>
            </a:r>
            <a:endParaRPr lang="en-US" u="sng" dirty="0"/>
          </a:p>
        </p:txBody>
      </p:sp>
      <p:pic>
        <p:nvPicPr>
          <p:cNvPr id="8" name="Picture 4"/>
          <p:cNvPicPr>
            <a:picLocks noChangeAspect="1" noChangeArrowheads="1"/>
          </p:cNvPicPr>
          <p:nvPr/>
        </p:nvPicPr>
        <p:blipFill>
          <a:blip r:embed="rId3" cstate="print"/>
          <a:srcRect/>
          <a:stretch>
            <a:fillRect/>
          </a:stretch>
        </p:blipFill>
        <p:spPr bwMode="auto">
          <a:xfrm>
            <a:off x="7578878" y="4272386"/>
            <a:ext cx="825361" cy="2095500"/>
          </a:xfrm>
          <a:prstGeom prst="rect">
            <a:avLst/>
          </a:prstGeom>
          <a:noFill/>
          <a:ln w="9525">
            <a:noFill/>
            <a:miter lim="800000"/>
            <a:headEnd/>
            <a:tailEnd/>
          </a:ln>
          <a:effectLst/>
        </p:spPr>
      </p:pic>
      <p:sp>
        <p:nvSpPr>
          <p:cNvPr id="9"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 PMT</a:t>
            </a:r>
            <a:endParaRPr lang="en-US" sz="3200" b="1" u="sng" dirty="0">
              <a:solidFill>
                <a:schemeClr val="tx2"/>
              </a:solidFill>
            </a:endParaRPr>
          </a:p>
        </p:txBody>
      </p:sp>
      <p:pic>
        <p:nvPicPr>
          <p:cNvPr id="155656" name="Picture 8" descr="http://www.hamamatsu.com/cs/Satellite?blobcol=urldata&amp;blobheadername1=content-disposition&amp;blobheadervalue1=inline%3Bfilename%3D1336991076794.jpg&amp;blobkey=id&amp;blobtable=MungoBlobs&amp;blobwhere=1328686566482&amp;ssbinary=true"/>
          <p:cNvPicPr>
            <a:picLocks noChangeAspect="1" noChangeArrowheads="1"/>
          </p:cNvPicPr>
          <p:nvPr/>
        </p:nvPicPr>
        <p:blipFill>
          <a:blip r:embed="rId4" cstate="print"/>
          <a:srcRect/>
          <a:stretch>
            <a:fillRect/>
          </a:stretch>
        </p:blipFill>
        <p:spPr bwMode="auto">
          <a:xfrm>
            <a:off x="4959544" y="5065485"/>
            <a:ext cx="1652814" cy="1652815"/>
          </a:xfrm>
          <a:prstGeom prst="rect">
            <a:avLst/>
          </a:prstGeom>
          <a:noFill/>
        </p:spPr>
      </p:pic>
      <p:sp>
        <p:nvSpPr>
          <p:cNvPr id="12" name="TextBox 11"/>
          <p:cNvSpPr txBox="1"/>
          <p:nvPr/>
        </p:nvSpPr>
        <p:spPr>
          <a:xfrm>
            <a:off x="4918530" y="1862887"/>
            <a:ext cx="1562878" cy="374904"/>
          </a:xfrm>
          <a:prstGeom prst="rect">
            <a:avLst/>
          </a:prstGeom>
          <a:noFill/>
        </p:spPr>
        <p:txBody>
          <a:bodyPr wrap="square" rtlCol="0">
            <a:spAutoFit/>
          </a:bodyPr>
          <a:lstStyle/>
          <a:p>
            <a:pPr algn="ctr"/>
            <a:r>
              <a:rPr lang="en-US" u="sng" dirty="0" smtClean="0"/>
              <a:t>Linear</a:t>
            </a:r>
            <a:endParaRPr lang="en-US" u="sng" dirty="0"/>
          </a:p>
        </p:txBody>
      </p:sp>
      <p:sp>
        <p:nvSpPr>
          <p:cNvPr id="14" name="Rectangle 13"/>
          <p:cNvSpPr/>
          <p:nvPr/>
        </p:nvSpPr>
        <p:spPr>
          <a:xfrm>
            <a:off x="5994126" y="1175658"/>
            <a:ext cx="1852751" cy="461665"/>
          </a:xfrm>
          <a:prstGeom prst="rect">
            <a:avLst/>
          </a:prstGeom>
        </p:spPr>
        <p:txBody>
          <a:bodyPr wrap="none">
            <a:spAutoFit/>
          </a:bodyPr>
          <a:lstStyle/>
          <a:p>
            <a:r>
              <a:rPr lang="en-US" sz="2400" dirty="0" smtClean="0"/>
              <a:t>Architectures</a:t>
            </a:r>
            <a:endParaRPr lang="en-US" sz="2400" dirty="0"/>
          </a:p>
        </p:txBody>
      </p:sp>
      <p:pic>
        <p:nvPicPr>
          <p:cNvPr id="155660" name="Picture 12" descr="http://agamemnon.cord.org/cm/leot/course04_mod08/8_fig9.jpg"/>
          <p:cNvPicPr>
            <a:picLocks noChangeAspect="1" noChangeArrowheads="1"/>
          </p:cNvPicPr>
          <p:nvPr/>
        </p:nvPicPr>
        <p:blipFill>
          <a:blip r:embed="rId5" cstate="print"/>
          <a:srcRect/>
          <a:stretch>
            <a:fillRect/>
          </a:stretch>
        </p:blipFill>
        <p:spPr bwMode="auto">
          <a:xfrm>
            <a:off x="4689475" y="2260599"/>
            <a:ext cx="2028825" cy="2759203"/>
          </a:xfrm>
          <a:prstGeom prst="rect">
            <a:avLst/>
          </a:prstGeom>
          <a:noFill/>
        </p:spPr>
      </p:pic>
      <p:pic>
        <p:nvPicPr>
          <p:cNvPr id="155661" name="Picture 13"/>
          <p:cNvPicPr>
            <a:picLocks noChangeAspect="1" noChangeArrowheads="1"/>
          </p:cNvPicPr>
          <p:nvPr/>
        </p:nvPicPr>
        <p:blipFill>
          <a:blip r:embed="rId6" cstate="print"/>
          <a:srcRect/>
          <a:stretch>
            <a:fillRect/>
          </a:stretch>
        </p:blipFill>
        <p:spPr bwMode="auto">
          <a:xfrm>
            <a:off x="6935788" y="2279650"/>
            <a:ext cx="2028825" cy="1790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6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56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5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6950" y="874713"/>
            <a:ext cx="4086224" cy="5698996"/>
          </a:xfrm>
          <a:prstGeom prst="rect">
            <a:avLst/>
          </a:prstGeom>
          <a:noFill/>
        </p:spPr>
        <p:txBody>
          <a:bodyPr wrap="square" rtlCol="0">
            <a:spAutoFit/>
          </a:bodyPr>
          <a:lstStyle/>
          <a:p>
            <a:pPr>
              <a:spcAft>
                <a:spcPts val="1000"/>
              </a:spcAft>
            </a:pPr>
            <a:r>
              <a:rPr lang="en-US" sz="2000" b="1" u="sng" dirty="0" smtClean="0"/>
              <a:t>Pros:</a:t>
            </a:r>
          </a:p>
          <a:p>
            <a:pPr marL="228600">
              <a:spcAft>
                <a:spcPts val="1000"/>
              </a:spcAft>
            </a:pPr>
            <a:r>
              <a:rPr lang="en-US" dirty="0" smtClean="0"/>
              <a:t>Extremely sensitive</a:t>
            </a:r>
          </a:p>
          <a:p>
            <a:pPr marL="228600">
              <a:spcAft>
                <a:spcPts val="1000"/>
              </a:spcAft>
            </a:pPr>
            <a:r>
              <a:rPr lang="en-US" dirty="0" smtClean="0"/>
              <a:t>UV-Vis-</a:t>
            </a:r>
            <a:r>
              <a:rPr lang="en-US" dirty="0" err="1" smtClean="0"/>
              <a:t>nIR</a:t>
            </a:r>
            <a:endParaRPr lang="en-US" dirty="0" smtClean="0"/>
          </a:p>
          <a:p>
            <a:pPr marL="228600">
              <a:spcAft>
                <a:spcPts val="1000"/>
              </a:spcAft>
            </a:pPr>
            <a:r>
              <a:rPr lang="en-US" dirty="0" smtClean="0"/>
              <a:t>100,000,000x current amplifier</a:t>
            </a:r>
          </a:p>
          <a:p>
            <a:pPr marL="228600">
              <a:spcAft>
                <a:spcPts val="1000"/>
              </a:spcAft>
            </a:pPr>
            <a:r>
              <a:rPr lang="en-US" dirty="0" smtClean="0"/>
              <a:t>	(single photons)</a:t>
            </a:r>
          </a:p>
          <a:p>
            <a:pPr marL="228600">
              <a:spcAft>
                <a:spcPts val="1000"/>
              </a:spcAft>
            </a:pPr>
            <a:r>
              <a:rPr lang="en-US" dirty="0" smtClean="0"/>
              <a:t>Low Noise</a:t>
            </a:r>
          </a:p>
          <a:p>
            <a:pPr marL="228600">
              <a:spcAft>
                <a:spcPts val="1000"/>
              </a:spcAft>
            </a:pPr>
            <a:r>
              <a:rPr lang="en-US" dirty="0" smtClean="0"/>
              <a:t>Compact</a:t>
            </a:r>
          </a:p>
          <a:p>
            <a:pPr marL="228600">
              <a:spcAft>
                <a:spcPts val="1000"/>
              </a:spcAft>
            </a:pPr>
            <a:r>
              <a:rPr lang="en-US" dirty="0" smtClean="0"/>
              <a:t>Inexpensive ($175-500)</a:t>
            </a:r>
          </a:p>
          <a:p>
            <a:pPr>
              <a:spcAft>
                <a:spcPts val="1000"/>
              </a:spcAft>
            </a:pPr>
            <a:endParaRPr lang="en-US" dirty="0" smtClean="0"/>
          </a:p>
          <a:p>
            <a:pPr>
              <a:spcAft>
                <a:spcPts val="1000"/>
              </a:spcAft>
            </a:pPr>
            <a:r>
              <a:rPr lang="en-US" sz="2000" b="1" u="sng" dirty="0" smtClean="0"/>
              <a:t>Cons:</a:t>
            </a:r>
          </a:p>
          <a:p>
            <a:pPr marL="228600">
              <a:spcAft>
                <a:spcPts val="1000"/>
              </a:spcAft>
            </a:pPr>
            <a:r>
              <a:rPr lang="en-US" dirty="0" smtClean="0"/>
              <a:t>No wavelength discrimination</a:t>
            </a:r>
          </a:p>
          <a:p>
            <a:pPr marL="228600">
              <a:spcAft>
                <a:spcPts val="1000"/>
              </a:spcAft>
            </a:pPr>
            <a:r>
              <a:rPr lang="en-US" dirty="0" smtClean="0"/>
              <a:t>Wavelength dependent </a:t>
            </a:r>
            <a:r>
              <a:rPr lang="en-US" dirty="0" smtClean="0">
                <a:latin typeface="Symbol" pitchFamily="18" charset="2"/>
              </a:rPr>
              <a:t>t</a:t>
            </a:r>
          </a:p>
          <a:p>
            <a:pPr marL="228600">
              <a:spcAft>
                <a:spcPts val="1000"/>
              </a:spcAft>
            </a:pPr>
            <a:r>
              <a:rPr lang="en-US" dirty="0" smtClean="0"/>
              <a:t>Saturation</a:t>
            </a:r>
          </a:p>
          <a:p>
            <a:pPr marL="228600">
              <a:spcAft>
                <a:spcPts val="1000"/>
              </a:spcAft>
            </a:pPr>
            <a:r>
              <a:rPr lang="en-US" dirty="0" smtClean="0"/>
              <a:t>Magnetic Field Effects</a:t>
            </a:r>
          </a:p>
        </p:txBody>
      </p:sp>
      <p:sp>
        <p:nvSpPr>
          <p:cNvPr id="3"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 PMT</a:t>
            </a:r>
            <a:endParaRPr lang="en-US" sz="3200" b="1" u="sng" dirty="0">
              <a:solidFill>
                <a:schemeClr val="tx2"/>
              </a:solidFill>
            </a:endParaRPr>
          </a:p>
        </p:txBody>
      </p:sp>
      <p:pic>
        <p:nvPicPr>
          <p:cNvPr id="4" name="Picture 4"/>
          <p:cNvPicPr>
            <a:picLocks noChangeAspect="1" noChangeArrowheads="1"/>
          </p:cNvPicPr>
          <p:nvPr/>
        </p:nvPicPr>
        <p:blipFill>
          <a:blip r:embed="rId2" cstate="print"/>
          <a:srcRect/>
          <a:stretch>
            <a:fillRect/>
          </a:stretch>
        </p:blipFill>
        <p:spPr bwMode="auto">
          <a:xfrm>
            <a:off x="473075" y="1117599"/>
            <a:ext cx="1216025" cy="3087353"/>
          </a:xfrm>
          <a:prstGeom prst="rect">
            <a:avLst/>
          </a:prstGeom>
          <a:noFill/>
          <a:ln w="9525">
            <a:noFill/>
            <a:miter lim="800000"/>
            <a:headEnd/>
            <a:tailEnd/>
          </a:ln>
          <a:effectLst/>
        </p:spPr>
      </p:pic>
      <p:pic>
        <p:nvPicPr>
          <p:cNvPr id="187394" name="Picture 2" descr="http://www.hamamatsu.com/cs/Satellite?blobcol=urldata&amp;blobkey=id&amp;blobtable=MungoBlobs&amp;blobwhere=1328686348848&amp;ssbinary=true"/>
          <p:cNvPicPr>
            <a:picLocks noChangeAspect="1" noChangeArrowheads="1"/>
          </p:cNvPicPr>
          <p:nvPr/>
        </p:nvPicPr>
        <p:blipFill>
          <a:blip r:embed="rId3" cstate="print"/>
          <a:srcRect/>
          <a:stretch>
            <a:fillRect/>
          </a:stretch>
        </p:blipFill>
        <p:spPr bwMode="auto">
          <a:xfrm>
            <a:off x="892175" y="4505325"/>
            <a:ext cx="3057525" cy="2038350"/>
          </a:xfrm>
          <a:prstGeom prst="rect">
            <a:avLst/>
          </a:prstGeom>
          <a:noFill/>
        </p:spPr>
      </p:pic>
      <p:pic>
        <p:nvPicPr>
          <p:cNvPr id="187396" name="Picture 4" descr="http://www.fnal.gov/pub/ferminews/ferminews02-11-01/miniboone.jpg"/>
          <p:cNvPicPr>
            <a:picLocks noChangeAspect="1" noChangeArrowheads="1"/>
          </p:cNvPicPr>
          <p:nvPr/>
        </p:nvPicPr>
        <p:blipFill>
          <a:blip r:embed="rId4" cstate="print"/>
          <a:srcRect/>
          <a:stretch>
            <a:fillRect/>
          </a:stretch>
        </p:blipFill>
        <p:spPr bwMode="auto">
          <a:xfrm>
            <a:off x="2238375" y="1420813"/>
            <a:ext cx="2066925" cy="263351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Side Note: PMT</a:t>
            </a:r>
            <a:endParaRPr lang="en-US" sz="3200" b="1" u="sng" dirty="0">
              <a:solidFill>
                <a:schemeClr val="tx2"/>
              </a:solidFill>
            </a:endParaRPr>
          </a:p>
        </p:txBody>
      </p:sp>
      <p:sp>
        <p:nvSpPr>
          <p:cNvPr id="6" name="Rectangle 5"/>
          <p:cNvSpPr/>
          <p:nvPr/>
        </p:nvSpPr>
        <p:spPr>
          <a:xfrm>
            <a:off x="259836" y="962581"/>
            <a:ext cx="4149534" cy="461665"/>
          </a:xfrm>
          <a:prstGeom prst="rect">
            <a:avLst/>
          </a:prstGeom>
        </p:spPr>
        <p:txBody>
          <a:bodyPr wrap="none">
            <a:spAutoFit/>
          </a:bodyPr>
          <a:lstStyle/>
          <a:p>
            <a:r>
              <a:rPr lang="en-US" sz="2400" b="1" dirty="0" smtClean="0"/>
              <a:t>Super-</a:t>
            </a:r>
            <a:r>
              <a:rPr lang="en-US" sz="2400" b="1" dirty="0" err="1" smtClean="0"/>
              <a:t>Kamiokande</a:t>
            </a:r>
            <a:r>
              <a:rPr lang="en-US" sz="2400" b="1" dirty="0" smtClean="0"/>
              <a:t> Experiment</a:t>
            </a:r>
            <a:endParaRPr lang="en-US" sz="2400" b="1" dirty="0"/>
          </a:p>
        </p:txBody>
      </p:sp>
      <p:sp>
        <p:nvSpPr>
          <p:cNvPr id="7" name="TextBox 6"/>
          <p:cNvSpPr txBox="1"/>
          <p:nvPr/>
        </p:nvSpPr>
        <p:spPr>
          <a:xfrm>
            <a:off x="4502150" y="4273848"/>
            <a:ext cx="4692650" cy="2144177"/>
          </a:xfrm>
          <a:prstGeom prst="rect">
            <a:avLst/>
          </a:prstGeom>
          <a:noFill/>
        </p:spPr>
        <p:txBody>
          <a:bodyPr wrap="square" rtlCol="0">
            <a:spAutoFit/>
          </a:bodyPr>
          <a:lstStyle/>
          <a:p>
            <a:pPr>
              <a:spcAft>
                <a:spcPts val="1000"/>
              </a:spcAft>
              <a:buFont typeface="Arial" pitchFamily="34" charset="0"/>
              <a:buChar char="•"/>
            </a:pPr>
            <a:r>
              <a:rPr lang="en-US" sz="2000" dirty="0" smtClean="0"/>
              <a:t> 1 km underground</a:t>
            </a:r>
          </a:p>
          <a:p>
            <a:pPr>
              <a:spcAft>
                <a:spcPts val="1000"/>
              </a:spcAft>
              <a:buFont typeface="Arial" pitchFamily="34" charset="0"/>
              <a:buChar char="•"/>
            </a:pPr>
            <a:r>
              <a:rPr lang="en-US" sz="2000" dirty="0" smtClean="0"/>
              <a:t> h = 40 m, d = 40 m</a:t>
            </a:r>
          </a:p>
          <a:p>
            <a:pPr>
              <a:spcAft>
                <a:spcPts val="1000"/>
              </a:spcAft>
              <a:buFont typeface="Arial" pitchFamily="34" charset="0"/>
              <a:buChar char="•"/>
            </a:pPr>
            <a:r>
              <a:rPr lang="en-US" sz="2000" dirty="0" smtClean="0"/>
              <a:t> 50,000 tons of water</a:t>
            </a:r>
          </a:p>
          <a:p>
            <a:pPr>
              <a:spcAft>
                <a:spcPts val="1000"/>
              </a:spcAft>
              <a:buFont typeface="Arial" pitchFamily="34" charset="0"/>
              <a:buChar char="•"/>
            </a:pPr>
            <a:r>
              <a:rPr lang="en-US" sz="2000" dirty="0" smtClean="0"/>
              <a:t> 11,000 PMTs</a:t>
            </a:r>
          </a:p>
          <a:p>
            <a:pPr>
              <a:spcAft>
                <a:spcPts val="1000"/>
              </a:spcAft>
              <a:buFont typeface="Arial" pitchFamily="34" charset="0"/>
              <a:buChar char="•"/>
            </a:pPr>
            <a:r>
              <a:rPr lang="en-US" sz="2000" dirty="0" smtClean="0"/>
              <a:t> neutrino + water = Cherenkov Radiation</a:t>
            </a:r>
          </a:p>
        </p:txBody>
      </p:sp>
      <p:pic>
        <p:nvPicPr>
          <p:cNvPr id="185348" name="Picture 4" descr="http://www-sk.icrr.u-tokyo.ac.jp/sk/detector/nu-int.jpg"/>
          <p:cNvPicPr>
            <a:picLocks noChangeAspect="1" noChangeArrowheads="1"/>
          </p:cNvPicPr>
          <p:nvPr/>
        </p:nvPicPr>
        <p:blipFill>
          <a:blip r:embed="rId3" cstate="print"/>
          <a:srcRect/>
          <a:stretch>
            <a:fillRect/>
          </a:stretch>
        </p:blipFill>
        <p:spPr bwMode="auto">
          <a:xfrm>
            <a:off x="384175" y="1751012"/>
            <a:ext cx="3933612" cy="4522787"/>
          </a:xfrm>
          <a:prstGeom prst="rect">
            <a:avLst/>
          </a:prstGeom>
          <a:noFill/>
        </p:spPr>
      </p:pic>
      <p:pic>
        <p:nvPicPr>
          <p:cNvPr id="185350" name="Picture 6" descr="http://newsline.linearcollider.org/images/2008/20080717_dc_2.jpg"/>
          <p:cNvPicPr>
            <a:picLocks noChangeAspect="1" noChangeArrowheads="1"/>
          </p:cNvPicPr>
          <p:nvPr/>
        </p:nvPicPr>
        <p:blipFill>
          <a:blip r:embed="rId4" cstate="print"/>
          <a:srcRect/>
          <a:stretch>
            <a:fillRect/>
          </a:stretch>
        </p:blipFill>
        <p:spPr bwMode="auto">
          <a:xfrm>
            <a:off x="4705350" y="1127029"/>
            <a:ext cx="4184650" cy="28037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9" name="Picture 3" descr="C:\Users\Vastib\Downloads\20180805_141442.jpg"/>
          <p:cNvPicPr>
            <a:picLocks noChangeAspect="1" noChangeArrowheads="1"/>
          </p:cNvPicPr>
          <p:nvPr/>
        </p:nvPicPr>
        <p:blipFill>
          <a:blip r:embed="rId2" cstate="print"/>
          <a:srcRect/>
          <a:stretch>
            <a:fillRect/>
          </a:stretch>
        </p:blipFill>
        <p:spPr bwMode="auto">
          <a:xfrm>
            <a:off x="584791" y="1020733"/>
            <a:ext cx="3530009" cy="2647506"/>
          </a:xfrm>
          <a:prstGeom prst="rect">
            <a:avLst/>
          </a:prstGeom>
          <a:noFill/>
        </p:spPr>
      </p:pic>
      <p:pic>
        <p:nvPicPr>
          <p:cNvPr id="280580" name="Picture 4"/>
          <p:cNvPicPr>
            <a:picLocks noChangeAspect="1" noChangeArrowheads="1"/>
          </p:cNvPicPr>
          <p:nvPr/>
        </p:nvPicPr>
        <p:blipFill>
          <a:blip r:embed="rId3" cstate="print"/>
          <a:srcRect/>
          <a:stretch>
            <a:fillRect/>
          </a:stretch>
        </p:blipFill>
        <p:spPr bwMode="auto">
          <a:xfrm>
            <a:off x="4603898" y="1556305"/>
            <a:ext cx="4114799" cy="4151539"/>
          </a:xfrm>
          <a:prstGeom prst="rect">
            <a:avLst/>
          </a:prstGeom>
          <a:noFill/>
          <a:ln w="9525">
            <a:noFill/>
            <a:miter lim="800000"/>
            <a:headEnd/>
            <a:tailEnd/>
          </a:ln>
        </p:spPr>
      </p:pic>
      <p:pic>
        <p:nvPicPr>
          <p:cNvPr id="280581" name="Picture 5" descr="C:\Users\Vastib\Downloads\20180805_141455.jpg"/>
          <p:cNvPicPr>
            <a:picLocks noChangeAspect="1" noChangeArrowheads="1"/>
          </p:cNvPicPr>
          <p:nvPr/>
        </p:nvPicPr>
        <p:blipFill>
          <a:blip r:embed="rId4" cstate="print"/>
          <a:srcRect/>
          <a:stretch>
            <a:fillRect/>
          </a:stretch>
        </p:blipFill>
        <p:spPr bwMode="auto">
          <a:xfrm>
            <a:off x="585045" y="3914557"/>
            <a:ext cx="3551980" cy="2663985"/>
          </a:xfrm>
          <a:prstGeom prst="rect">
            <a:avLst/>
          </a:prstGeom>
          <a:noFill/>
        </p:spPr>
      </p:pic>
      <p:sp>
        <p:nvSpPr>
          <p:cNvPr id="6" name="TextBox 5"/>
          <p:cNvSpPr txBox="1"/>
          <p:nvPr/>
        </p:nvSpPr>
        <p:spPr>
          <a:xfrm>
            <a:off x="303176" y="106322"/>
            <a:ext cx="8474148" cy="830997"/>
          </a:xfrm>
          <a:prstGeom prst="rect">
            <a:avLst/>
          </a:prstGeom>
          <a:noFill/>
        </p:spPr>
        <p:txBody>
          <a:bodyPr wrap="square" rtlCol="0">
            <a:spAutoFit/>
          </a:bodyPr>
          <a:lstStyle/>
          <a:p>
            <a:pPr algn="ctr"/>
            <a:r>
              <a:rPr lang="en-US" sz="2400" dirty="0" err="1" smtClean="0"/>
              <a:t>Miraikan</a:t>
            </a:r>
            <a:r>
              <a:rPr lang="en-US" sz="2400" dirty="0" smtClean="0"/>
              <a:t>: National Museum of Emerging Science and Innovation</a:t>
            </a:r>
          </a:p>
          <a:p>
            <a:pPr algn="ctr"/>
            <a:r>
              <a:rPr lang="en-US" sz="2400" dirty="0" smtClean="0"/>
              <a:t>Tokyo, Japan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5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Image result for asimo running gif"/>
          <p:cNvPicPr>
            <a:picLocks noChangeAspect="1" noChangeArrowheads="1" noCrop="1"/>
          </p:cNvPicPr>
          <p:nvPr/>
        </p:nvPicPr>
        <p:blipFill>
          <a:blip r:embed="rId2" cstate="print"/>
          <a:srcRect/>
          <a:stretch>
            <a:fillRect/>
          </a:stretch>
        </p:blipFill>
        <p:spPr bwMode="auto">
          <a:xfrm>
            <a:off x="4944877" y="1515915"/>
            <a:ext cx="3656862" cy="2105710"/>
          </a:xfrm>
          <a:prstGeom prst="rect">
            <a:avLst/>
          </a:prstGeom>
          <a:noFill/>
        </p:spPr>
      </p:pic>
      <p:sp>
        <p:nvSpPr>
          <p:cNvPr id="3" name="TextBox 2"/>
          <p:cNvSpPr txBox="1"/>
          <p:nvPr/>
        </p:nvSpPr>
        <p:spPr>
          <a:xfrm>
            <a:off x="303176" y="106322"/>
            <a:ext cx="8474148" cy="830997"/>
          </a:xfrm>
          <a:prstGeom prst="rect">
            <a:avLst/>
          </a:prstGeom>
          <a:noFill/>
        </p:spPr>
        <p:txBody>
          <a:bodyPr wrap="square" rtlCol="0">
            <a:spAutoFit/>
          </a:bodyPr>
          <a:lstStyle/>
          <a:p>
            <a:pPr algn="ctr"/>
            <a:r>
              <a:rPr lang="en-US" sz="2400" dirty="0" err="1" smtClean="0"/>
              <a:t>Miraikan</a:t>
            </a:r>
            <a:r>
              <a:rPr lang="en-US" sz="2400" dirty="0" smtClean="0"/>
              <a:t>: National Museum of Emerging Science and Innovation</a:t>
            </a:r>
          </a:p>
          <a:p>
            <a:pPr algn="ctr"/>
            <a:r>
              <a:rPr lang="en-US" sz="2400" dirty="0" smtClean="0"/>
              <a:t>Tokyo, Japan</a:t>
            </a:r>
            <a:endParaRPr lang="en-US" sz="2400" dirty="0"/>
          </a:p>
        </p:txBody>
      </p:sp>
      <p:pic>
        <p:nvPicPr>
          <p:cNvPr id="281604" name="Picture 4" descr="Image result for asimo running gif"/>
          <p:cNvPicPr>
            <a:picLocks noChangeAspect="1" noChangeArrowheads="1" noCrop="1"/>
          </p:cNvPicPr>
          <p:nvPr/>
        </p:nvPicPr>
        <p:blipFill>
          <a:blip r:embed="rId3" cstate="print"/>
          <a:srcRect/>
          <a:stretch>
            <a:fillRect/>
          </a:stretch>
        </p:blipFill>
        <p:spPr bwMode="auto">
          <a:xfrm>
            <a:off x="4940226" y="4036753"/>
            <a:ext cx="3635678" cy="2045069"/>
          </a:xfrm>
          <a:prstGeom prst="rect">
            <a:avLst/>
          </a:prstGeom>
          <a:noFill/>
        </p:spPr>
      </p:pic>
      <p:pic>
        <p:nvPicPr>
          <p:cNvPr id="281606" name="Picture 6" descr="Image result for asimo"/>
          <p:cNvPicPr>
            <a:picLocks noChangeAspect="1" noChangeArrowheads="1"/>
          </p:cNvPicPr>
          <p:nvPr/>
        </p:nvPicPr>
        <p:blipFill>
          <a:blip r:embed="rId4" cstate="print"/>
          <a:srcRect/>
          <a:stretch>
            <a:fillRect/>
          </a:stretch>
        </p:blipFill>
        <p:spPr bwMode="auto">
          <a:xfrm>
            <a:off x="495817" y="1322388"/>
            <a:ext cx="3810000" cy="50768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47330" y="3829050"/>
            <a:ext cx="2743200" cy="400110"/>
          </a:xfrm>
          <a:prstGeom prst="rect">
            <a:avLst/>
          </a:prstGeom>
          <a:noFill/>
        </p:spPr>
        <p:txBody>
          <a:bodyPr wrap="square" rtlCol="0">
            <a:spAutoFit/>
          </a:bodyPr>
          <a:lstStyle/>
          <a:p>
            <a:pPr algn="ctr"/>
            <a:r>
              <a:rPr lang="en-US" sz="2000" u="sng" dirty="0" smtClean="0"/>
              <a:t>Structure</a:t>
            </a:r>
            <a:r>
              <a:rPr lang="en-US" u="sng" dirty="0" smtClean="0"/>
              <a:t> Differentiation</a:t>
            </a:r>
            <a:endParaRPr lang="en-US" u="sng" dirty="0"/>
          </a:p>
        </p:txBody>
      </p:sp>
      <p:graphicFrame>
        <p:nvGraphicFramePr>
          <p:cNvPr id="8" name="Object 5"/>
          <p:cNvGraphicFramePr>
            <a:graphicFrameLocks noChangeAspect="1"/>
          </p:cNvGraphicFramePr>
          <p:nvPr/>
        </p:nvGraphicFramePr>
        <p:xfrm>
          <a:off x="590550" y="4572000"/>
          <a:ext cx="1430073" cy="1524000"/>
        </p:xfrm>
        <a:graphic>
          <a:graphicData uri="http://schemas.openxmlformats.org/presentationml/2006/ole">
            <p:oleObj spid="_x0000_s107529" name="CS ChemDraw Drawing" r:id="rId4" imgW="1284120" imgH="1369800" progId="ChemDraw.Document.6.0">
              <p:embed/>
            </p:oleObj>
          </a:graphicData>
        </a:graphic>
      </p:graphicFrame>
      <p:graphicFrame>
        <p:nvGraphicFramePr>
          <p:cNvPr id="9" name="Object 11"/>
          <p:cNvGraphicFramePr>
            <a:graphicFrameLocks noChangeAspect="1"/>
          </p:cNvGraphicFramePr>
          <p:nvPr/>
        </p:nvGraphicFramePr>
        <p:xfrm>
          <a:off x="2600325" y="4572000"/>
          <a:ext cx="1430073" cy="1524000"/>
        </p:xfrm>
        <a:graphic>
          <a:graphicData uri="http://schemas.openxmlformats.org/presentationml/2006/ole">
            <p:oleObj spid="_x0000_s107530" name="CS ChemDraw Drawing" r:id="rId5" imgW="1284120" imgH="1369800" progId="ChemDraw.Document.6.0">
              <p:embed/>
            </p:oleObj>
          </a:graphicData>
        </a:graphic>
      </p:graphicFrame>
      <p:sp>
        <p:nvSpPr>
          <p:cNvPr id="10" name="Rectangle 9"/>
          <p:cNvSpPr/>
          <p:nvPr/>
        </p:nvSpPr>
        <p:spPr>
          <a:xfrm>
            <a:off x="657501" y="6111359"/>
            <a:ext cx="894797" cy="369332"/>
          </a:xfrm>
          <a:prstGeom prst="rect">
            <a:avLst/>
          </a:prstGeom>
        </p:spPr>
        <p:txBody>
          <a:bodyPr wrap="none">
            <a:spAutoFit/>
          </a:bodyPr>
          <a:lstStyle/>
          <a:p>
            <a:r>
              <a:rPr lang="en-US" dirty="0" smtClean="0"/>
              <a:t>214 nm</a:t>
            </a:r>
            <a:endParaRPr lang="en-US" dirty="0"/>
          </a:p>
        </p:txBody>
      </p:sp>
      <p:sp>
        <p:nvSpPr>
          <p:cNvPr id="11" name="Rectangle 10"/>
          <p:cNvSpPr/>
          <p:nvPr/>
        </p:nvSpPr>
        <p:spPr>
          <a:xfrm>
            <a:off x="2781576" y="6092309"/>
            <a:ext cx="894797" cy="369332"/>
          </a:xfrm>
          <a:prstGeom prst="rect">
            <a:avLst/>
          </a:prstGeom>
        </p:spPr>
        <p:txBody>
          <a:bodyPr wrap="none">
            <a:spAutoFit/>
          </a:bodyPr>
          <a:lstStyle/>
          <a:p>
            <a:r>
              <a:rPr lang="en-US" dirty="0" smtClean="0"/>
              <a:t>253 nm</a:t>
            </a:r>
            <a:endParaRPr lang="en-US" dirty="0"/>
          </a:p>
        </p:txBody>
      </p:sp>
      <p:sp>
        <p:nvSpPr>
          <p:cNvPr id="12" name="Rectangle 11"/>
          <p:cNvSpPr/>
          <p:nvPr/>
        </p:nvSpPr>
        <p:spPr>
          <a:xfrm>
            <a:off x="2413859" y="4250809"/>
            <a:ext cx="1757148" cy="369332"/>
          </a:xfrm>
          <a:prstGeom prst="rect">
            <a:avLst/>
          </a:prstGeom>
        </p:spPr>
        <p:txBody>
          <a:bodyPr wrap="none">
            <a:spAutoFit/>
          </a:bodyPr>
          <a:lstStyle/>
          <a:p>
            <a:r>
              <a:rPr lang="en-US" dirty="0" err="1" smtClean="0"/>
              <a:t>Levopimaric</a:t>
            </a:r>
            <a:r>
              <a:rPr lang="en-US" dirty="0" smtClean="0"/>
              <a:t> acid</a:t>
            </a:r>
            <a:endParaRPr lang="en-US" dirty="0"/>
          </a:p>
        </p:txBody>
      </p:sp>
      <p:sp>
        <p:nvSpPr>
          <p:cNvPr id="13" name="Rectangle 12"/>
          <p:cNvSpPr/>
          <p:nvPr/>
        </p:nvSpPr>
        <p:spPr>
          <a:xfrm>
            <a:off x="509802" y="4254500"/>
            <a:ext cx="1292726" cy="369332"/>
          </a:xfrm>
          <a:prstGeom prst="rect">
            <a:avLst/>
          </a:prstGeom>
        </p:spPr>
        <p:txBody>
          <a:bodyPr wrap="none">
            <a:spAutoFit/>
          </a:bodyPr>
          <a:lstStyle/>
          <a:p>
            <a:r>
              <a:rPr lang="en-US" dirty="0" err="1" smtClean="0"/>
              <a:t>Abietic</a:t>
            </a:r>
            <a:r>
              <a:rPr lang="en-US" dirty="0" smtClean="0"/>
              <a:t> Acid</a:t>
            </a:r>
            <a:endParaRPr lang="en-US" dirty="0"/>
          </a:p>
        </p:txBody>
      </p:sp>
      <p:sp>
        <p:nvSpPr>
          <p:cNvPr id="1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Absorption Spectroscopy in Action</a:t>
            </a:r>
            <a:endParaRPr lang="en-US" sz="3200" b="1" u="sng" dirty="0">
              <a:solidFill>
                <a:schemeClr val="tx2"/>
              </a:solidFill>
            </a:endParaRPr>
          </a:p>
        </p:txBody>
      </p:sp>
      <p:sp>
        <p:nvSpPr>
          <p:cNvPr id="18" name="TextBox 17"/>
          <p:cNvSpPr txBox="1"/>
          <p:nvPr/>
        </p:nvSpPr>
        <p:spPr>
          <a:xfrm>
            <a:off x="914400" y="769523"/>
            <a:ext cx="2743200" cy="400110"/>
          </a:xfrm>
          <a:prstGeom prst="rect">
            <a:avLst/>
          </a:prstGeom>
          <a:noFill/>
        </p:spPr>
        <p:txBody>
          <a:bodyPr wrap="square" rtlCol="0">
            <a:spAutoFit/>
          </a:bodyPr>
          <a:lstStyle/>
          <a:p>
            <a:pPr algn="ctr"/>
            <a:r>
              <a:rPr lang="en-US" sz="2000" u="sng" dirty="0" smtClean="0"/>
              <a:t>HPLC</a:t>
            </a:r>
            <a:endParaRPr lang="en-US" u="sng" dirty="0"/>
          </a:p>
        </p:txBody>
      </p:sp>
      <p:grpSp>
        <p:nvGrpSpPr>
          <p:cNvPr id="25" name="Group 24"/>
          <p:cNvGrpSpPr/>
          <p:nvPr/>
        </p:nvGrpSpPr>
        <p:grpSpPr>
          <a:xfrm>
            <a:off x="605001" y="1322388"/>
            <a:ext cx="3892572" cy="2284532"/>
            <a:chOff x="594368" y="1625600"/>
            <a:chExt cx="3389613" cy="1990725"/>
          </a:xfrm>
        </p:grpSpPr>
        <p:pic>
          <p:nvPicPr>
            <p:cNvPr id="107526" name="Picture 6" descr="http://www.drugs-forum.com/photopost/data/711/HPLC_chromatogram_UV_VIS.png"/>
            <p:cNvPicPr>
              <a:picLocks noChangeAspect="1" noChangeArrowheads="1"/>
            </p:cNvPicPr>
            <p:nvPr/>
          </p:nvPicPr>
          <p:blipFill>
            <a:blip r:embed="rId6" cstate="print"/>
            <a:srcRect/>
            <a:stretch>
              <a:fillRect/>
            </a:stretch>
          </p:blipFill>
          <p:spPr bwMode="auto">
            <a:xfrm>
              <a:off x="594368" y="1625600"/>
              <a:ext cx="3389613" cy="1990725"/>
            </a:xfrm>
            <a:prstGeom prst="rect">
              <a:avLst/>
            </a:prstGeom>
            <a:noFill/>
          </p:spPr>
        </p:pic>
        <p:cxnSp>
          <p:nvCxnSpPr>
            <p:cNvPr id="20" name="Straight Arrow Connector 19"/>
            <p:cNvCxnSpPr/>
            <p:nvPr/>
          </p:nvCxnSpPr>
          <p:spPr>
            <a:xfrm flipV="1">
              <a:off x="2348192" y="2505075"/>
              <a:ext cx="433108" cy="3524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486400" y="771790"/>
            <a:ext cx="2743200" cy="400110"/>
          </a:xfrm>
          <a:prstGeom prst="rect">
            <a:avLst/>
          </a:prstGeom>
          <a:noFill/>
        </p:spPr>
        <p:txBody>
          <a:bodyPr wrap="square" rtlCol="0">
            <a:spAutoFit/>
          </a:bodyPr>
          <a:lstStyle/>
          <a:p>
            <a:pPr algn="ctr"/>
            <a:r>
              <a:rPr lang="en-US" sz="2000" u="sng" dirty="0" err="1" smtClean="0"/>
              <a:t>p</a:t>
            </a:r>
            <a:r>
              <a:rPr lang="en-US" sz="2000" i="1" u="sng" dirty="0" err="1" smtClean="0"/>
              <a:t>K</a:t>
            </a:r>
            <a:r>
              <a:rPr lang="en-US" sz="2000" i="1" u="sng" baseline="-25000" dirty="0" err="1" smtClean="0"/>
              <a:t>a</a:t>
            </a:r>
            <a:r>
              <a:rPr lang="en-US" sz="2000" u="sng" dirty="0" smtClean="0"/>
              <a:t> Determination</a:t>
            </a:r>
            <a:endParaRPr lang="en-US" u="sng" dirty="0"/>
          </a:p>
        </p:txBody>
      </p:sp>
      <p:pic>
        <p:nvPicPr>
          <p:cNvPr id="107527" name="Picture 7"/>
          <p:cNvPicPr>
            <a:picLocks noChangeAspect="1" noChangeArrowheads="1"/>
          </p:cNvPicPr>
          <p:nvPr/>
        </p:nvPicPr>
        <p:blipFill>
          <a:blip r:embed="rId7" cstate="print"/>
          <a:srcRect/>
          <a:stretch>
            <a:fillRect/>
          </a:stretch>
        </p:blipFill>
        <p:spPr bwMode="auto">
          <a:xfrm>
            <a:off x="5238967" y="1764517"/>
            <a:ext cx="2086861" cy="1611373"/>
          </a:xfrm>
          <a:prstGeom prst="rect">
            <a:avLst/>
          </a:prstGeom>
          <a:noFill/>
          <a:ln w="9525">
            <a:noFill/>
            <a:miter lim="800000"/>
            <a:headEnd/>
            <a:tailEnd/>
          </a:ln>
        </p:spPr>
      </p:pic>
      <p:sp>
        <p:nvSpPr>
          <p:cNvPr id="28" name="TextBox 27"/>
          <p:cNvSpPr txBox="1"/>
          <p:nvPr/>
        </p:nvSpPr>
        <p:spPr>
          <a:xfrm>
            <a:off x="5314950" y="1286200"/>
            <a:ext cx="1876425" cy="369332"/>
          </a:xfrm>
          <a:prstGeom prst="rect">
            <a:avLst/>
          </a:prstGeom>
          <a:noFill/>
        </p:spPr>
        <p:txBody>
          <a:bodyPr wrap="square" rtlCol="0">
            <a:spAutoFit/>
          </a:bodyPr>
          <a:lstStyle/>
          <a:p>
            <a:r>
              <a:rPr lang="en-US" dirty="0" smtClean="0"/>
              <a:t>Yellow (pH &gt; 4.4)</a:t>
            </a:r>
            <a:endParaRPr lang="en-US" dirty="0"/>
          </a:p>
        </p:txBody>
      </p:sp>
      <p:sp>
        <p:nvSpPr>
          <p:cNvPr id="29" name="TextBox 28"/>
          <p:cNvSpPr txBox="1"/>
          <p:nvPr/>
        </p:nvSpPr>
        <p:spPr>
          <a:xfrm>
            <a:off x="5426075" y="3277589"/>
            <a:ext cx="1876425" cy="369332"/>
          </a:xfrm>
          <a:prstGeom prst="rect">
            <a:avLst/>
          </a:prstGeom>
          <a:noFill/>
        </p:spPr>
        <p:txBody>
          <a:bodyPr wrap="square" rtlCol="0">
            <a:spAutoFit/>
          </a:bodyPr>
          <a:lstStyle/>
          <a:p>
            <a:r>
              <a:rPr lang="en-US" dirty="0" smtClean="0"/>
              <a:t>Red (pH &gt; 3.2)</a:t>
            </a:r>
            <a:endParaRPr lang="en-US" dirty="0"/>
          </a:p>
        </p:txBody>
      </p:sp>
      <p:pic>
        <p:nvPicPr>
          <p:cNvPr id="107528" name="Picture 8"/>
          <p:cNvPicPr>
            <a:picLocks noChangeAspect="1" noChangeArrowheads="1"/>
          </p:cNvPicPr>
          <p:nvPr/>
        </p:nvPicPr>
        <p:blipFill>
          <a:blip r:embed="rId8" cstate="print"/>
          <a:srcRect/>
          <a:stretch>
            <a:fillRect/>
          </a:stretch>
        </p:blipFill>
        <p:spPr bwMode="auto">
          <a:xfrm>
            <a:off x="7565953" y="2447883"/>
            <a:ext cx="610046" cy="996829"/>
          </a:xfrm>
          <a:prstGeom prst="rect">
            <a:avLst/>
          </a:prstGeom>
          <a:noFill/>
          <a:ln w="9525">
            <a:noFill/>
            <a:miter lim="800000"/>
            <a:headEnd/>
            <a:tailEnd/>
          </a:ln>
        </p:spPr>
      </p:pic>
      <p:pic>
        <p:nvPicPr>
          <p:cNvPr id="107529" name="Picture 9"/>
          <p:cNvPicPr>
            <a:picLocks noChangeAspect="1" noChangeArrowheads="1"/>
          </p:cNvPicPr>
          <p:nvPr/>
        </p:nvPicPr>
        <p:blipFill>
          <a:blip r:embed="rId9" cstate="print"/>
          <a:srcRect/>
          <a:stretch>
            <a:fillRect/>
          </a:stretch>
        </p:blipFill>
        <p:spPr bwMode="auto">
          <a:xfrm>
            <a:off x="7563739" y="1279850"/>
            <a:ext cx="578640" cy="995510"/>
          </a:xfrm>
          <a:prstGeom prst="rect">
            <a:avLst/>
          </a:prstGeom>
          <a:noFill/>
          <a:ln w="9525">
            <a:noFill/>
            <a:miter lim="800000"/>
            <a:headEnd/>
            <a:tailEnd/>
          </a:ln>
        </p:spPr>
      </p:pic>
      <p:grpSp>
        <p:nvGrpSpPr>
          <p:cNvPr id="21" name="Group 20"/>
          <p:cNvGrpSpPr/>
          <p:nvPr/>
        </p:nvGrpSpPr>
        <p:grpSpPr>
          <a:xfrm>
            <a:off x="5753556" y="4239721"/>
            <a:ext cx="2731225" cy="2311766"/>
            <a:chOff x="400047" y="2580166"/>
            <a:chExt cx="4071938" cy="3446573"/>
          </a:xfrm>
        </p:grpSpPr>
        <p:pic>
          <p:nvPicPr>
            <p:cNvPr id="22" name="Picture 4"/>
            <p:cNvPicPr>
              <a:picLocks noChangeAspect="1" noChangeArrowheads="1"/>
            </p:cNvPicPr>
            <p:nvPr/>
          </p:nvPicPr>
          <p:blipFill>
            <a:blip r:embed="rId10" cstate="print"/>
            <a:srcRect/>
            <a:stretch>
              <a:fillRect/>
            </a:stretch>
          </p:blipFill>
          <p:spPr bwMode="auto">
            <a:xfrm>
              <a:off x="400047" y="2580166"/>
              <a:ext cx="4071938" cy="3446573"/>
            </a:xfrm>
            <a:prstGeom prst="rect">
              <a:avLst/>
            </a:prstGeom>
            <a:noFill/>
          </p:spPr>
        </p:pic>
        <p:sp>
          <p:nvSpPr>
            <p:cNvPr id="23" name="Text Box 6"/>
            <p:cNvSpPr txBox="1">
              <a:spLocks noChangeArrowheads="1"/>
            </p:cNvSpPr>
            <p:nvPr/>
          </p:nvSpPr>
          <p:spPr bwMode="auto">
            <a:xfrm>
              <a:off x="1760806" y="3239588"/>
              <a:ext cx="1174464" cy="458860"/>
            </a:xfrm>
            <a:prstGeom prst="rect">
              <a:avLst/>
            </a:prstGeom>
            <a:noFill/>
            <a:ln w="25400">
              <a:noFill/>
              <a:miter lim="800000"/>
              <a:headEnd/>
              <a:tailEnd/>
            </a:ln>
            <a:effectLst/>
          </p:spPr>
          <p:txBody>
            <a:bodyPr wrap="square">
              <a:spAutoFit/>
            </a:bodyPr>
            <a:lstStyle/>
            <a:p>
              <a:r>
                <a:rPr lang="en-US" sz="1400" dirty="0">
                  <a:solidFill>
                    <a:srgbClr val="3333CC"/>
                  </a:solidFill>
                </a:rPr>
                <a:t>[</a:t>
              </a:r>
              <a:r>
                <a:rPr lang="en-US" sz="1400" b="1" dirty="0">
                  <a:solidFill>
                    <a:srgbClr val="3333CC"/>
                  </a:solidFill>
                </a:rPr>
                <a:t>CoCl</a:t>
              </a:r>
              <a:r>
                <a:rPr lang="en-US" sz="1400" b="1" baseline="-25000" dirty="0">
                  <a:solidFill>
                    <a:srgbClr val="3333CC"/>
                  </a:solidFill>
                </a:rPr>
                <a:t>4</a:t>
              </a:r>
              <a:r>
                <a:rPr lang="en-US" sz="1400" b="1" dirty="0">
                  <a:solidFill>
                    <a:srgbClr val="3333CC"/>
                  </a:solidFill>
                </a:rPr>
                <a:t>]</a:t>
              </a:r>
              <a:r>
                <a:rPr lang="en-US" sz="1400" b="1" baseline="30000" dirty="0">
                  <a:solidFill>
                    <a:srgbClr val="3333CC"/>
                  </a:solidFill>
                </a:rPr>
                <a:t>2-</a:t>
              </a:r>
            </a:p>
          </p:txBody>
        </p:sp>
        <p:sp>
          <p:nvSpPr>
            <p:cNvPr id="24" name="Text Box 7"/>
            <p:cNvSpPr txBox="1">
              <a:spLocks noChangeArrowheads="1"/>
            </p:cNvSpPr>
            <p:nvPr/>
          </p:nvSpPr>
          <p:spPr bwMode="auto">
            <a:xfrm>
              <a:off x="1337476" y="4487864"/>
              <a:ext cx="1597683" cy="458860"/>
            </a:xfrm>
            <a:prstGeom prst="rect">
              <a:avLst/>
            </a:prstGeom>
            <a:noFill/>
            <a:ln w="25400">
              <a:noFill/>
              <a:miter lim="800000"/>
              <a:headEnd/>
              <a:tailEnd/>
            </a:ln>
            <a:effectLst/>
          </p:spPr>
          <p:txBody>
            <a:bodyPr wrap="square">
              <a:spAutoFit/>
            </a:bodyPr>
            <a:lstStyle/>
            <a:p>
              <a:r>
                <a:rPr lang="en-US" sz="1400" b="1" dirty="0">
                  <a:solidFill>
                    <a:srgbClr val="FF33CC"/>
                  </a:solidFill>
                </a:rPr>
                <a:t>[Co(H</a:t>
              </a:r>
              <a:r>
                <a:rPr lang="en-US" sz="1400" b="1" baseline="-25000" dirty="0">
                  <a:solidFill>
                    <a:srgbClr val="FF33CC"/>
                  </a:solidFill>
                </a:rPr>
                <a:t>2</a:t>
              </a:r>
              <a:r>
                <a:rPr lang="en-US" sz="1400" b="1" dirty="0">
                  <a:solidFill>
                    <a:srgbClr val="FF33CC"/>
                  </a:solidFill>
                </a:rPr>
                <a:t>O)</a:t>
              </a:r>
              <a:r>
                <a:rPr lang="en-US" sz="1400" b="1" baseline="-25000" dirty="0">
                  <a:solidFill>
                    <a:srgbClr val="FF33CC"/>
                  </a:solidFill>
                </a:rPr>
                <a:t>6</a:t>
              </a:r>
              <a:r>
                <a:rPr lang="en-US" sz="1400" b="1" dirty="0">
                  <a:solidFill>
                    <a:srgbClr val="FF33CC"/>
                  </a:solidFill>
                </a:rPr>
                <a:t>]</a:t>
              </a:r>
              <a:r>
                <a:rPr lang="en-US" sz="1400" b="1" baseline="30000" dirty="0">
                  <a:solidFill>
                    <a:srgbClr val="FF33CC"/>
                  </a:solidFill>
                </a:rPr>
                <a:t>2+</a:t>
              </a:r>
            </a:p>
          </p:txBody>
        </p:sp>
        <p:sp>
          <p:nvSpPr>
            <p:cNvPr id="27" name="Line 8"/>
            <p:cNvSpPr>
              <a:spLocks noChangeShapeType="1"/>
            </p:cNvSpPr>
            <p:nvPr/>
          </p:nvSpPr>
          <p:spPr bwMode="auto">
            <a:xfrm>
              <a:off x="2152654" y="4862512"/>
              <a:ext cx="0" cy="381000"/>
            </a:xfrm>
            <a:prstGeom prst="line">
              <a:avLst/>
            </a:prstGeom>
            <a:noFill/>
            <a:ln w="9525">
              <a:solidFill>
                <a:schemeClr val="tx1"/>
              </a:solidFill>
              <a:round/>
              <a:headEnd/>
              <a:tailEnd type="triangle" w="med" len="med"/>
            </a:ln>
            <a:effectLst/>
          </p:spPr>
          <p:txBody>
            <a:bodyPr/>
            <a:lstStyle/>
            <a:p>
              <a:endParaRPr lang="en-US" sz="1200"/>
            </a:p>
          </p:txBody>
        </p:sp>
        <p:sp>
          <p:nvSpPr>
            <p:cNvPr id="30" name="Line 9"/>
            <p:cNvSpPr>
              <a:spLocks noChangeShapeType="1"/>
            </p:cNvSpPr>
            <p:nvPr/>
          </p:nvSpPr>
          <p:spPr bwMode="auto">
            <a:xfrm>
              <a:off x="2762254" y="3529012"/>
              <a:ext cx="457200" cy="228600"/>
            </a:xfrm>
            <a:prstGeom prst="line">
              <a:avLst/>
            </a:prstGeom>
            <a:noFill/>
            <a:ln w="9525">
              <a:solidFill>
                <a:schemeClr val="tx1"/>
              </a:solidFill>
              <a:round/>
              <a:headEnd/>
              <a:tailEnd type="triangle" w="med" len="med"/>
            </a:ln>
            <a:effectLst/>
          </p:spPr>
          <p:txBody>
            <a:bodyPr/>
            <a:lstStyle/>
            <a:p>
              <a:endParaRPr lang="en-US" sz="1200"/>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Instrumentation</a:t>
            </a:r>
            <a:endParaRPr lang="en-US" sz="3200" b="1" u="sng" dirty="0">
              <a:solidFill>
                <a:schemeClr val="tx2"/>
              </a:solidFill>
            </a:endParaRPr>
          </a:p>
        </p:txBody>
      </p:sp>
      <p:grpSp>
        <p:nvGrpSpPr>
          <p:cNvPr id="6" name="Group 65"/>
          <p:cNvGrpSpPr/>
          <p:nvPr/>
        </p:nvGrpSpPr>
        <p:grpSpPr>
          <a:xfrm>
            <a:off x="4505323" y="1397770"/>
            <a:ext cx="4275522" cy="2477456"/>
            <a:chOff x="4505323" y="1325200"/>
            <a:chExt cx="4275522" cy="2477456"/>
          </a:xfrm>
        </p:grpSpPr>
        <p:sp>
          <p:nvSpPr>
            <p:cNvPr id="84" name="TextBox 83"/>
            <p:cNvSpPr txBox="1"/>
            <p:nvPr/>
          </p:nvSpPr>
          <p:spPr>
            <a:xfrm>
              <a:off x="4505323" y="239275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85" name="TextBox 84"/>
            <p:cNvSpPr txBox="1"/>
            <p:nvPr/>
          </p:nvSpPr>
          <p:spPr>
            <a:xfrm>
              <a:off x="5548127" y="2681580"/>
              <a:ext cx="529209" cy="369332"/>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86" name="Cube 85"/>
            <p:cNvSpPr/>
            <p:nvPr/>
          </p:nvSpPr>
          <p:spPr>
            <a:xfrm>
              <a:off x="6271542" y="271877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5775915" y="340254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88" name="TextBox 87"/>
            <p:cNvSpPr txBox="1"/>
            <p:nvPr/>
          </p:nvSpPr>
          <p:spPr>
            <a:xfrm>
              <a:off x="7385073" y="1325200"/>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89" name="Cube 88"/>
            <p:cNvSpPr/>
            <p:nvPr/>
          </p:nvSpPr>
          <p:spPr>
            <a:xfrm>
              <a:off x="7829550" y="1720905"/>
              <a:ext cx="484648" cy="69527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97"/>
            <p:cNvSpPr>
              <a:spLocks noChangeAspect="1"/>
            </p:cNvSpPr>
            <p:nvPr/>
          </p:nvSpPr>
          <p:spPr bwMode="auto">
            <a:xfrm rot="324265" flipH="1">
              <a:off x="5371776" y="305093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91" name="Litebulb"/>
            <p:cNvSpPr>
              <a:spLocks noEditPoints="1" noChangeArrowheads="1"/>
            </p:cNvSpPr>
            <p:nvPr/>
          </p:nvSpPr>
          <p:spPr bwMode="auto">
            <a:xfrm>
              <a:off x="4791534" y="2860075"/>
              <a:ext cx="457200" cy="685800"/>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93" name="Freeform 97"/>
            <p:cNvSpPr>
              <a:spLocks noChangeAspect="1"/>
            </p:cNvSpPr>
            <p:nvPr/>
          </p:nvSpPr>
          <p:spPr bwMode="auto">
            <a:xfrm rot="324265" flipH="1">
              <a:off x="5359075" y="308903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94" name="Freeform 97"/>
            <p:cNvSpPr>
              <a:spLocks noChangeAspect="1"/>
            </p:cNvSpPr>
            <p:nvPr/>
          </p:nvSpPr>
          <p:spPr bwMode="auto">
            <a:xfrm rot="324265" flipH="1">
              <a:off x="5333675" y="312713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7" name="Group 75"/>
            <p:cNvGrpSpPr/>
            <p:nvPr/>
          </p:nvGrpSpPr>
          <p:grpSpPr>
            <a:xfrm>
              <a:off x="6578275" y="3050935"/>
              <a:ext cx="853865" cy="229835"/>
              <a:chOff x="3201202" y="5921186"/>
              <a:chExt cx="853865" cy="229835"/>
            </a:xfrm>
          </p:grpSpPr>
          <p:sp>
            <p:nvSpPr>
              <p:cNvPr id="102"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03"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04"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96" name="Freeform 97"/>
            <p:cNvSpPr>
              <a:spLocks noChangeAspect="1"/>
            </p:cNvSpPr>
            <p:nvPr/>
          </p:nvSpPr>
          <p:spPr bwMode="auto">
            <a:xfrm rot="19043687" flipH="1">
              <a:off x="7800895" y="2524671"/>
              <a:ext cx="815764" cy="21857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97" name="Freeform 97"/>
            <p:cNvSpPr>
              <a:spLocks noChangeAspect="1"/>
            </p:cNvSpPr>
            <p:nvPr/>
          </p:nvSpPr>
          <p:spPr bwMode="auto">
            <a:xfrm rot="15843211" flipH="1">
              <a:off x="7251376" y="2669934"/>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98" name="Freeform 97"/>
            <p:cNvSpPr>
              <a:spLocks noChangeAspect="1"/>
            </p:cNvSpPr>
            <p:nvPr/>
          </p:nvSpPr>
          <p:spPr bwMode="auto">
            <a:xfrm rot="18023464" flipH="1">
              <a:off x="7416475" y="260008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8" name="Group 76"/>
            <p:cNvGrpSpPr/>
            <p:nvPr/>
          </p:nvGrpSpPr>
          <p:grpSpPr>
            <a:xfrm>
              <a:off x="7321314" y="2580122"/>
              <a:ext cx="599819" cy="985987"/>
              <a:chOff x="3156841" y="4294673"/>
              <a:chExt cx="599819" cy="985987"/>
            </a:xfrm>
          </p:grpSpPr>
          <p:sp>
            <p:nvSpPr>
              <p:cNvPr id="100" name="Isosceles Triangle 99"/>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627" name="Picture 3"/>
            <p:cNvPicPr>
              <a:picLocks noChangeAspect="1" noChangeArrowheads="1"/>
            </p:cNvPicPr>
            <p:nvPr/>
          </p:nvPicPr>
          <p:blipFill>
            <a:blip r:embed="rId2" cstate="print"/>
            <a:srcRect/>
            <a:stretch>
              <a:fillRect/>
            </a:stretch>
          </p:blipFill>
          <p:spPr bwMode="auto">
            <a:xfrm>
              <a:off x="7893050" y="1966909"/>
              <a:ext cx="227775" cy="333379"/>
            </a:xfrm>
            <a:prstGeom prst="rect">
              <a:avLst/>
            </a:prstGeom>
            <a:noFill/>
            <a:ln w="9525">
              <a:noFill/>
              <a:miter lim="800000"/>
              <a:headEnd/>
              <a:tailEnd/>
            </a:ln>
          </p:spPr>
        </p:pic>
      </p:grpSp>
      <p:sp>
        <p:nvSpPr>
          <p:cNvPr id="121" name="TextBox 120"/>
          <p:cNvSpPr txBox="1"/>
          <p:nvPr/>
        </p:nvSpPr>
        <p:spPr>
          <a:xfrm>
            <a:off x="2726179" y="741161"/>
            <a:ext cx="3700463" cy="523220"/>
          </a:xfrm>
          <a:prstGeom prst="rect">
            <a:avLst/>
          </a:prstGeom>
          <a:noFill/>
        </p:spPr>
        <p:txBody>
          <a:bodyPr wrap="square" rtlCol="0">
            <a:spAutoFit/>
          </a:bodyPr>
          <a:lstStyle/>
          <a:p>
            <a:pPr algn="ctr"/>
            <a:r>
              <a:rPr lang="en-US" sz="2800" b="1" u="sng" dirty="0" smtClean="0"/>
              <a:t>Single </a:t>
            </a:r>
            <a:r>
              <a:rPr lang="en-US" sz="2800" b="1" u="sng" dirty="0" smtClean="0">
                <a:latin typeface="Symbol" pitchFamily="18" charset="2"/>
              </a:rPr>
              <a:t>l </a:t>
            </a:r>
            <a:r>
              <a:rPr lang="en-US" sz="2800" b="1" u="sng" dirty="0" smtClean="0"/>
              <a:t>detection</a:t>
            </a:r>
            <a:endParaRPr lang="en-US" sz="2000" dirty="0"/>
          </a:p>
        </p:txBody>
      </p:sp>
      <p:grpSp>
        <p:nvGrpSpPr>
          <p:cNvPr id="68" name="Group 67"/>
          <p:cNvGrpSpPr/>
          <p:nvPr/>
        </p:nvGrpSpPr>
        <p:grpSpPr>
          <a:xfrm>
            <a:off x="504585" y="1216331"/>
            <a:ext cx="3586164" cy="2870252"/>
            <a:chOff x="519099" y="1782377"/>
            <a:chExt cx="3586164" cy="2870252"/>
          </a:xfrm>
        </p:grpSpPr>
        <p:grpSp>
          <p:nvGrpSpPr>
            <p:cNvPr id="66" name="Group 65"/>
            <p:cNvGrpSpPr/>
            <p:nvPr/>
          </p:nvGrpSpPr>
          <p:grpSpPr>
            <a:xfrm>
              <a:off x="519099" y="2193063"/>
              <a:ext cx="3586164" cy="2459566"/>
              <a:chOff x="4786299" y="4130734"/>
              <a:chExt cx="3586164" cy="2459566"/>
            </a:xfrm>
          </p:grpSpPr>
          <p:sp>
            <p:nvSpPr>
              <p:cNvPr id="134" name="Cube 133"/>
              <p:cNvSpPr/>
              <p:nvPr/>
            </p:nvSpPr>
            <p:spPr>
              <a:xfrm>
                <a:off x="7296139" y="4130734"/>
                <a:ext cx="484648" cy="69527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3"/>
              <p:cNvPicPr>
                <a:picLocks noChangeAspect="1" noChangeArrowheads="1"/>
              </p:cNvPicPr>
              <p:nvPr/>
            </p:nvPicPr>
            <p:blipFill>
              <a:blip r:embed="rId2" cstate="print"/>
              <a:srcRect/>
              <a:stretch>
                <a:fillRect/>
              </a:stretch>
            </p:blipFill>
            <p:spPr bwMode="auto">
              <a:xfrm>
                <a:off x="7359639" y="4376738"/>
                <a:ext cx="227775" cy="333379"/>
              </a:xfrm>
              <a:prstGeom prst="rect">
                <a:avLst/>
              </a:prstGeom>
              <a:noFill/>
              <a:ln w="9525">
                <a:noFill/>
                <a:miter lim="800000"/>
                <a:headEnd/>
                <a:tailEnd/>
              </a:ln>
            </p:spPr>
          </p:pic>
          <p:sp>
            <p:nvSpPr>
              <p:cNvPr id="150" name="Freeform 149"/>
              <p:cNvSpPr>
                <a:spLocks noChangeAspect="1"/>
              </p:cNvSpPr>
              <p:nvPr/>
            </p:nvSpPr>
            <p:spPr bwMode="auto">
              <a:xfrm rot="18023464" flipH="1">
                <a:off x="6964028" y="474797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80000"/>
                  </a:srgbClr>
                </a:solidFill>
                <a:round/>
                <a:headEnd type="triangle" w="med" len="lg"/>
                <a:tailEnd/>
              </a:ln>
            </p:spPr>
            <p:txBody>
              <a:bodyPr/>
              <a:lstStyle/>
              <a:p>
                <a:endParaRPr lang="en-US" sz="2400">
                  <a:solidFill>
                    <a:prstClr val="black"/>
                  </a:solidFill>
                </a:endParaRPr>
              </a:p>
            </p:txBody>
          </p:sp>
          <p:sp>
            <p:nvSpPr>
              <p:cNvPr id="132" name="Cube 131"/>
              <p:cNvSpPr/>
              <p:nvPr/>
            </p:nvSpPr>
            <p:spPr>
              <a:xfrm>
                <a:off x="7004567" y="4857138"/>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7166166" y="4940833"/>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30" name="TextBox 129"/>
              <p:cNvSpPr txBox="1"/>
              <p:nvPr/>
            </p:nvSpPr>
            <p:spPr>
              <a:xfrm>
                <a:off x="4786299" y="5231206"/>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31" name="TextBox 130"/>
              <p:cNvSpPr txBox="1"/>
              <p:nvPr/>
            </p:nvSpPr>
            <p:spPr>
              <a:xfrm>
                <a:off x="5829103" y="5520034"/>
                <a:ext cx="529209" cy="369332"/>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135" name="Freeform 97"/>
              <p:cNvSpPr>
                <a:spLocks noChangeAspect="1"/>
              </p:cNvSpPr>
              <p:nvPr/>
            </p:nvSpPr>
            <p:spPr bwMode="auto">
              <a:xfrm rot="324265" flipH="1">
                <a:off x="5652752" y="5889389"/>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36" name="Litebulb"/>
              <p:cNvSpPr>
                <a:spLocks noEditPoints="1" noChangeArrowheads="1"/>
              </p:cNvSpPr>
              <p:nvPr/>
            </p:nvSpPr>
            <p:spPr bwMode="auto">
              <a:xfrm>
                <a:off x="5072510" y="5698529"/>
                <a:ext cx="457200" cy="685800"/>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137" name="Freeform 97"/>
              <p:cNvSpPr>
                <a:spLocks noChangeAspect="1"/>
              </p:cNvSpPr>
              <p:nvPr/>
            </p:nvSpPr>
            <p:spPr bwMode="auto">
              <a:xfrm rot="324265" flipH="1">
                <a:off x="5640051" y="5927490"/>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38" name="Freeform 97"/>
              <p:cNvSpPr>
                <a:spLocks noChangeAspect="1"/>
              </p:cNvSpPr>
              <p:nvPr/>
            </p:nvSpPr>
            <p:spPr bwMode="auto">
              <a:xfrm rot="324265" flipH="1">
                <a:off x="5614651" y="5965590"/>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sp>
            <p:nvSpPr>
              <p:cNvPr id="143" name="Freeform 97"/>
              <p:cNvSpPr>
                <a:spLocks noChangeAspect="1"/>
              </p:cNvSpPr>
              <p:nvPr/>
            </p:nvSpPr>
            <p:spPr bwMode="auto">
              <a:xfrm rot="19043687" flipH="1">
                <a:off x="6924584" y="5548862"/>
                <a:ext cx="815764" cy="21857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144" name="Freeform 97"/>
              <p:cNvSpPr>
                <a:spLocks noChangeAspect="1"/>
              </p:cNvSpPr>
              <p:nvPr/>
            </p:nvSpPr>
            <p:spPr bwMode="auto">
              <a:xfrm rot="15843211" flipH="1">
                <a:off x="6375065" y="569412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145" name="Freeform 144"/>
              <p:cNvSpPr>
                <a:spLocks noChangeAspect="1"/>
              </p:cNvSpPr>
              <p:nvPr/>
            </p:nvSpPr>
            <p:spPr bwMode="auto">
              <a:xfrm rot="18023464" flipH="1">
                <a:off x="6540164" y="562427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9" name="Group 76"/>
              <p:cNvGrpSpPr/>
              <p:nvPr/>
            </p:nvGrpSpPr>
            <p:grpSpPr>
              <a:xfrm>
                <a:off x="6445003" y="5604313"/>
                <a:ext cx="599819" cy="985987"/>
                <a:chOff x="3156841" y="4294673"/>
                <a:chExt cx="599819" cy="985987"/>
              </a:xfrm>
            </p:grpSpPr>
            <p:sp>
              <p:nvSpPr>
                <p:cNvPr id="147" name="Isosceles Triangle 146"/>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 name="TextBox 66"/>
            <p:cNvSpPr txBox="1"/>
            <p:nvPr/>
          </p:nvSpPr>
          <p:spPr>
            <a:xfrm>
              <a:off x="2588102" y="1782377"/>
              <a:ext cx="1395772" cy="400110"/>
            </a:xfrm>
            <a:prstGeom prst="rect">
              <a:avLst/>
            </a:prstGeom>
            <a:noFill/>
          </p:spPr>
          <p:txBody>
            <a:bodyPr wrap="square" rtlCol="0">
              <a:spAutoFit/>
            </a:bodyPr>
            <a:lstStyle/>
            <a:p>
              <a:pPr algn="ctr"/>
              <a:r>
                <a:rPr lang="en-US" sz="2000" dirty="0" smtClean="0"/>
                <a:t>Detector</a:t>
              </a:r>
              <a:endParaRPr lang="en-US" sz="2000" dirty="0"/>
            </a:p>
          </p:txBody>
        </p:sp>
      </p:grpSp>
      <p:grpSp>
        <p:nvGrpSpPr>
          <p:cNvPr id="69" name="Group 68"/>
          <p:cNvGrpSpPr/>
          <p:nvPr/>
        </p:nvGrpSpPr>
        <p:grpSpPr>
          <a:xfrm>
            <a:off x="2571056" y="4813393"/>
            <a:ext cx="3951712" cy="1949753"/>
            <a:chOff x="305924" y="2428573"/>
            <a:chExt cx="3951712" cy="1949753"/>
          </a:xfrm>
        </p:grpSpPr>
        <p:sp>
          <p:nvSpPr>
            <p:cNvPr id="76" name="TextBox 75"/>
            <p:cNvSpPr txBox="1"/>
            <p:nvPr/>
          </p:nvSpPr>
          <p:spPr>
            <a:xfrm>
              <a:off x="305924" y="3150450"/>
              <a:ext cx="894819" cy="348453"/>
            </a:xfrm>
            <a:prstGeom prst="rect">
              <a:avLst/>
            </a:prstGeom>
            <a:noFill/>
          </p:spPr>
          <p:txBody>
            <a:bodyPr wrap="square" rtlCol="0">
              <a:spAutoFit/>
            </a:bodyPr>
            <a:lstStyle/>
            <a:p>
              <a:pPr algn="ctr"/>
              <a:r>
                <a:rPr lang="en-US" sz="2000" dirty="0" smtClean="0"/>
                <a:t>Source</a:t>
              </a:r>
              <a:endParaRPr lang="en-US" sz="2000" dirty="0"/>
            </a:p>
          </p:txBody>
        </p:sp>
        <p:sp>
          <p:nvSpPr>
            <p:cNvPr id="77" name="TextBox 76"/>
            <p:cNvSpPr txBox="1"/>
            <p:nvPr/>
          </p:nvSpPr>
          <p:spPr>
            <a:xfrm>
              <a:off x="1214095" y="3401988"/>
              <a:ext cx="460885" cy="321649"/>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81" name="Cube 80"/>
            <p:cNvSpPr/>
            <p:nvPr/>
          </p:nvSpPr>
          <p:spPr>
            <a:xfrm>
              <a:off x="1844113" y="3434381"/>
              <a:ext cx="237336" cy="59664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1412474" y="4029873"/>
              <a:ext cx="1050556" cy="348453"/>
            </a:xfrm>
            <a:prstGeom prst="rect">
              <a:avLst/>
            </a:prstGeom>
            <a:noFill/>
          </p:spPr>
          <p:txBody>
            <a:bodyPr wrap="square" rtlCol="0">
              <a:spAutoFit/>
            </a:bodyPr>
            <a:lstStyle/>
            <a:p>
              <a:pPr algn="ctr"/>
              <a:r>
                <a:rPr lang="en-US" sz="2000" dirty="0" smtClean="0"/>
                <a:t>Sample</a:t>
              </a:r>
              <a:endParaRPr lang="en-US" sz="2000" dirty="0"/>
            </a:p>
          </p:txBody>
        </p:sp>
        <p:sp>
          <p:nvSpPr>
            <p:cNvPr id="83" name="TextBox 82"/>
            <p:cNvSpPr txBox="1"/>
            <p:nvPr/>
          </p:nvSpPr>
          <p:spPr>
            <a:xfrm>
              <a:off x="2925869" y="2428573"/>
              <a:ext cx="1215569" cy="348453"/>
            </a:xfrm>
            <a:prstGeom prst="rect">
              <a:avLst/>
            </a:prstGeom>
            <a:noFill/>
          </p:spPr>
          <p:txBody>
            <a:bodyPr wrap="square" rtlCol="0">
              <a:spAutoFit/>
            </a:bodyPr>
            <a:lstStyle/>
            <a:p>
              <a:pPr algn="ctr"/>
              <a:r>
                <a:rPr lang="en-US" sz="2000" dirty="0" smtClean="0"/>
                <a:t>Detector</a:t>
              </a:r>
              <a:endParaRPr lang="en-US" sz="2000" dirty="0"/>
            </a:p>
          </p:txBody>
        </p:sp>
        <p:sp>
          <p:nvSpPr>
            <p:cNvPr id="92" name="Cube 91"/>
            <p:cNvSpPr/>
            <p:nvPr/>
          </p:nvSpPr>
          <p:spPr>
            <a:xfrm>
              <a:off x="2739603" y="2801822"/>
              <a:ext cx="1518033" cy="413223"/>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7"/>
            <p:cNvSpPr>
              <a:spLocks noChangeAspect="1"/>
            </p:cNvSpPr>
            <p:nvPr/>
          </p:nvSpPr>
          <p:spPr bwMode="auto">
            <a:xfrm rot="324265" flipH="1">
              <a:off x="1060512" y="3723657"/>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99" name="Litebulb"/>
            <p:cNvSpPr>
              <a:spLocks noEditPoints="1" noChangeArrowheads="1"/>
            </p:cNvSpPr>
            <p:nvPr/>
          </p:nvSpPr>
          <p:spPr bwMode="auto">
            <a:xfrm>
              <a:off x="555183" y="355743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pic>
          <p:nvPicPr>
            <p:cNvPr id="105" name="Picture 2"/>
            <p:cNvPicPr>
              <a:picLocks noChangeAspect="1" noChangeArrowheads="1"/>
            </p:cNvPicPr>
            <p:nvPr/>
          </p:nvPicPr>
          <p:blipFill>
            <a:blip r:embed="rId3" cstate="print"/>
            <a:srcRect/>
            <a:stretch>
              <a:fillRect/>
            </a:stretch>
          </p:blipFill>
          <p:spPr bwMode="auto">
            <a:xfrm>
              <a:off x="2818406" y="2974483"/>
              <a:ext cx="1252584" cy="163654"/>
            </a:xfrm>
            <a:prstGeom prst="rect">
              <a:avLst/>
            </a:prstGeom>
            <a:noFill/>
            <a:ln w="9525">
              <a:noFill/>
              <a:miter lim="800000"/>
              <a:headEnd/>
              <a:tailEnd/>
            </a:ln>
          </p:spPr>
        </p:pic>
        <p:sp>
          <p:nvSpPr>
            <p:cNvPr id="106" name="Freeform 97"/>
            <p:cNvSpPr>
              <a:spLocks noChangeAspect="1"/>
            </p:cNvSpPr>
            <p:nvPr/>
          </p:nvSpPr>
          <p:spPr bwMode="auto">
            <a:xfrm rot="324265" flipH="1">
              <a:off x="1049451" y="375683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07" name="Freeform 97"/>
            <p:cNvSpPr>
              <a:spLocks noChangeAspect="1"/>
            </p:cNvSpPr>
            <p:nvPr/>
          </p:nvSpPr>
          <p:spPr bwMode="auto">
            <a:xfrm rot="324265" flipH="1">
              <a:off x="1027330" y="3790020"/>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108" name="Group 75"/>
            <p:cNvGrpSpPr/>
            <p:nvPr/>
          </p:nvGrpSpPr>
          <p:grpSpPr>
            <a:xfrm>
              <a:off x="2111244" y="3723657"/>
              <a:ext cx="743625" cy="200162"/>
              <a:chOff x="3201202" y="5921186"/>
              <a:chExt cx="853865" cy="229835"/>
            </a:xfrm>
          </p:grpSpPr>
          <p:sp>
            <p:nvSpPr>
              <p:cNvPr id="115"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16"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17"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109" name="Freeform 97"/>
            <p:cNvSpPr>
              <a:spLocks noChangeAspect="1"/>
            </p:cNvSpPr>
            <p:nvPr/>
          </p:nvSpPr>
          <p:spPr bwMode="auto">
            <a:xfrm rot="19043687" flipH="1">
              <a:off x="3176016" y="3265337"/>
              <a:ext cx="710444" cy="190351"/>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110" name="Freeform 97"/>
            <p:cNvSpPr>
              <a:spLocks noChangeAspect="1"/>
            </p:cNvSpPr>
            <p:nvPr/>
          </p:nvSpPr>
          <p:spPr bwMode="auto">
            <a:xfrm rot="15843211" flipH="1">
              <a:off x="2697443" y="3391846"/>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111" name="Freeform 97"/>
            <p:cNvSpPr>
              <a:spLocks noChangeAspect="1"/>
            </p:cNvSpPr>
            <p:nvPr/>
          </p:nvSpPr>
          <p:spPr bwMode="auto">
            <a:xfrm rot="18023464" flipH="1">
              <a:off x="2841227" y="3336545"/>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112" name="Group 76"/>
            <p:cNvGrpSpPr/>
            <p:nvPr/>
          </p:nvGrpSpPr>
          <p:grpSpPr>
            <a:xfrm>
              <a:off x="2758352" y="3313629"/>
              <a:ext cx="522378" cy="858690"/>
              <a:chOff x="3156841" y="4294673"/>
              <a:chExt cx="599819" cy="985987"/>
            </a:xfrm>
          </p:grpSpPr>
          <p:sp>
            <p:nvSpPr>
              <p:cNvPr id="113" name="Isosceles Triangle 112"/>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8" name="TextBox 117"/>
          <p:cNvSpPr txBox="1"/>
          <p:nvPr/>
        </p:nvSpPr>
        <p:spPr>
          <a:xfrm>
            <a:off x="2676291" y="4140655"/>
            <a:ext cx="3700463" cy="523220"/>
          </a:xfrm>
          <a:prstGeom prst="rect">
            <a:avLst/>
          </a:prstGeom>
          <a:noFill/>
        </p:spPr>
        <p:txBody>
          <a:bodyPr wrap="square" rtlCol="0">
            <a:spAutoFit/>
          </a:bodyPr>
          <a:lstStyle/>
          <a:p>
            <a:pPr algn="ctr"/>
            <a:r>
              <a:rPr lang="en-US" sz="2800" b="1" u="sng" dirty="0" smtClean="0"/>
              <a:t>Full spectra detection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60993" y="909053"/>
            <a:ext cx="3951712" cy="1949753"/>
            <a:chOff x="305924" y="2428573"/>
            <a:chExt cx="3951712" cy="1949753"/>
          </a:xfrm>
        </p:grpSpPr>
        <p:sp>
          <p:nvSpPr>
            <p:cNvPr id="3" name="TextBox 2"/>
            <p:cNvSpPr txBox="1"/>
            <p:nvPr/>
          </p:nvSpPr>
          <p:spPr>
            <a:xfrm>
              <a:off x="305924" y="3150450"/>
              <a:ext cx="894819" cy="348453"/>
            </a:xfrm>
            <a:prstGeom prst="rect">
              <a:avLst/>
            </a:prstGeom>
            <a:noFill/>
          </p:spPr>
          <p:txBody>
            <a:bodyPr wrap="square" rtlCol="0">
              <a:spAutoFit/>
            </a:bodyPr>
            <a:lstStyle/>
            <a:p>
              <a:pPr algn="ctr"/>
              <a:r>
                <a:rPr lang="en-US" sz="2000" dirty="0" smtClean="0"/>
                <a:t>Source</a:t>
              </a:r>
              <a:endParaRPr lang="en-US" sz="2000" dirty="0"/>
            </a:p>
          </p:txBody>
        </p:sp>
        <p:sp>
          <p:nvSpPr>
            <p:cNvPr id="4" name="TextBox 3"/>
            <p:cNvSpPr txBox="1"/>
            <p:nvPr/>
          </p:nvSpPr>
          <p:spPr>
            <a:xfrm>
              <a:off x="1214095" y="3401988"/>
              <a:ext cx="460885" cy="321649"/>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5" name="Cube 4"/>
            <p:cNvSpPr/>
            <p:nvPr/>
          </p:nvSpPr>
          <p:spPr>
            <a:xfrm>
              <a:off x="1844113" y="3434381"/>
              <a:ext cx="237336" cy="59664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12474" y="4029873"/>
              <a:ext cx="1050556" cy="348453"/>
            </a:xfrm>
            <a:prstGeom prst="rect">
              <a:avLst/>
            </a:prstGeom>
            <a:noFill/>
          </p:spPr>
          <p:txBody>
            <a:bodyPr wrap="square" rtlCol="0">
              <a:spAutoFit/>
            </a:bodyPr>
            <a:lstStyle/>
            <a:p>
              <a:pPr algn="ctr"/>
              <a:r>
                <a:rPr lang="en-US" sz="2000" dirty="0" smtClean="0"/>
                <a:t>Sample</a:t>
              </a:r>
              <a:endParaRPr lang="en-US" sz="2000" dirty="0"/>
            </a:p>
          </p:txBody>
        </p:sp>
        <p:sp>
          <p:nvSpPr>
            <p:cNvPr id="7" name="TextBox 6"/>
            <p:cNvSpPr txBox="1"/>
            <p:nvPr/>
          </p:nvSpPr>
          <p:spPr>
            <a:xfrm>
              <a:off x="2925869" y="2428573"/>
              <a:ext cx="1215569" cy="348453"/>
            </a:xfrm>
            <a:prstGeom prst="rect">
              <a:avLst/>
            </a:prstGeom>
            <a:noFill/>
          </p:spPr>
          <p:txBody>
            <a:bodyPr wrap="square" rtlCol="0">
              <a:spAutoFit/>
            </a:bodyPr>
            <a:lstStyle/>
            <a:p>
              <a:pPr algn="ctr"/>
              <a:r>
                <a:rPr lang="en-US" sz="2000" dirty="0" smtClean="0"/>
                <a:t>Detector</a:t>
              </a:r>
              <a:endParaRPr lang="en-US" sz="2000" dirty="0"/>
            </a:p>
          </p:txBody>
        </p:sp>
        <p:sp>
          <p:nvSpPr>
            <p:cNvPr id="8" name="Cube 7"/>
            <p:cNvSpPr/>
            <p:nvPr/>
          </p:nvSpPr>
          <p:spPr>
            <a:xfrm>
              <a:off x="2739603" y="2801822"/>
              <a:ext cx="1518033" cy="413223"/>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97"/>
            <p:cNvSpPr>
              <a:spLocks noChangeAspect="1"/>
            </p:cNvSpPr>
            <p:nvPr/>
          </p:nvSpPr>
          <p:spPr bwMode="auto">
            <a:xfrm rot="324265" flipH="1">
              <a:off x="1060512" y="3723657"/>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0" name="Litebulb"/>
            <p:cNvSpPr>
              <a:spLocks noEditPoints="1" noChangeArrowheads="1"/>
            </p:cNvSpPr>
            <p:nvPr/>
          </p:nvSpPr>
          <p:spPr bwMode="auto">
            <a:xfrm>
              <a:off x="555183" y="355743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pic>
          <p:nvPicPr>
            <p:cNvPr id="11" name="Picture 2"/>
            <p:cNvPicPr>
              <a:picLocks noChangeAspect="1" noChangeArrowheads="1"/>
            </p:cNvPicPr>
            <p:nvPr/>
          </p:nvPicPr>
          <p:blipFill>
            <a:blip r:embed="rId2" cstate="print"/>
            <a:srcRect/>
            <a:stretch>
              <a:fillRect/>
            </a:stretch>
          </p:blipFill>
          <p:spPr bwMode="auto">
            <a:xfrm>
              <a:off x="2818406" y="2974483"/>
              <a:ext cx="1252584" cy="163654"/>
            </a:xfrm>
            <a:prstGeom prst="rect">
              <a:avLst/>
            </a:prstGeom>
            <a:noFill/>
            <a:ln w="9525">
              <a:noFill/>
              <a:miter lim="800000"/>
              <a:headEnd/>
              <a:tailEnd/>
            </a:ln>
          </p:spPr>
        </p:pic>
        <p:sp>
          <p:nvSpPr>
            <p:cNvPr id="12" name="Freeform 97"/>
            <p:cNvSpPr>
              <a:spLocks noChangeAspect="1"/>
            </p:cNvSpPr>
            <p:nvPr/>
          </p:nvSpPr>
          <p:spPr bwMode="auto">
            <a:xfrm rot="324265" flipH="1">
              <a:off x="1049451" y="375683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3" name="Freeform 97"/>
            <p:cNvSpPr>
              <a:spLocks noChangeAspect="1"/>
            </p:cNvSpPr>
            <p:nvPr/>
          </p:nvSpPr>
          <p:spPr bwMode="auto">
            <a:xfrm rot="324265" flipH="1">
              <a:off x="1027330" y="3790020"/>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14" name="Group 75"/>
            <p:cNvGrpSpPr/>
            <p:nvPr/>
          </p:nvGrpSpPr>
          <p:grpSpPr>
            <a:xfrm>
              <a:off x="2111244" y="3723657"/>
              <a:ext cx="743625" cy="200162"/>
              <a:chOff x="3201202" y="5921186"/>
              <a:chExt cx="853865" cy="229835"/>
            </a:xfrm>
          </p:grpSpPr>
          <p:sp>
            <p:nvSpPr>
              <p:cNvPr id="21"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2"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23"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15" name="Freeform 97"/>
            <p:cNvSpPr>
              <a:spLocks noChangeAspect="1"/>
            </p:cNvSpPr>
            <p:nvPr/>
          </p:nvSpPr>
          <p:spPr bwMode="auto">
            <a:xfrm rot="19043687" flipH="1">
              <a:off x="3176016" y="3265337"/>
              <a:ext cx="710444" cy="190351"/>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16" name="Freeform 97"/>
            <p:cNvSpPr>
              <a:spLocks noChangeAspect="1"/>
            </p:cNvSpPr>
            <p:nvPr/>
          </p:nvSpPr>
          <p:spPr bwMode="auto">
            <a:xfrm rot="15843211" flipH="1">
              <a:off x="2697443" y="3391846"/>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17" name="Freeform 97"/>
            <p:cNvSpPr>
              <a:spLocks noChangeAspect="1"/>
            </p:cNvSpPr>
            <p:nvPr/>
          </p:nvSpPr>
          <p:spPr bwMode="auto">
            <a:xfrm rot="18023464" flipH="1">
              <a:off x="2841227" y="3336545"/>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18" name="Group 76"/>
            <p:cNvGrpSpPr/>
            <p:nvPr/>
          </p:nvGrpSpPr>
          <p:grpSpPr>
            <a:xfrm>
              <a:off x="2758352" y="3313629"/>
              <a:ext cx="522378" cy="858690"/>
              <a:chOff x="3156841" y="4294673"/>
              <a:chExt cx="599819" cy="985987"/>
            </a:xfrm>
          </p:grpSpPr>
          <p:sp>
            <p:nvSpPr>
              <p:cNvPr id="19" name="Isosceles Triangle 18"/>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Full Spectrum Detection</a:t>
            </a:r>
            <a:endParaRPr lang="en-US" sz="3200" b="1" u="sng" dirty="0">
              <a:solidFill>
                <a:schemeClr val="tx2"/>
              </a:solidFill>
            </a:endParaRPr>
          </a:p>
        </p:txBody>
      </p:sp>
      <p:sp>
        <p:nvSpPr>
          <p:cNvPr id="25" name="Rectangle 24"/>
          <p:cNvSpPr/>
          <p:nvPr/>
        </p:nvSpPr>
        <p:spPr>
          <a:xfrm>
            <a:off x="6626881" y="3097741"/>
            <a:ext cx="761747" cy="461665"/>
          </a:xfrm>
          <a:prstGeom prst="rect">
            <a:avLst/>
          </a:prstGeom>
        </p:spPr>
        <p:txBody>
          <a:bodyPr wrap="none">
            <a:spAutoFit/>
          </a:bodyPr>
          <a:lstStyle/>
          <a:p>
            <a:r>
              <a:rPr lang="en-US" sz="2400" dirty="0" smtClean="0">
                <a:latin typeface="Tahoma" pitchFamily="34" charset="0"/>
              </a:rPr>
              <a:t>CCD</a:t>
            </a:r>
            <a:endParaRPr lang="en-US" sz="2400" dirty="0"/>
          </a:p>
        </p:txBody>
      </p:sp>
      <p:sp>
        <p:nvSpPr>
          <p:cNvPr id="26" name="Rectangle 25"/>
          <p:cNvSpPr/>
          <p:nvPr/>
        </p:nvSpPr>
        <p:spPr>
          <a:xfrm>
            <a:off x="1509328" y="3097704"/>
            <a:ext cx="1772280" cy="461665"/>
          </a:xfrm>
          <a:prstGeom prst="rect">
            <a:avLst/>
          </a:prstGeom>
        </p:spPr>
        <p:txBody>
          <a:bodyPr wrap="none">
            <a:spAutoFit/>
          </a:bodyPr>
          <a:lstStyle/>
          <a:p>
            <a:r>
              <a:rPr lang="en-US" sz="2400" dirty="0" smtClean="0">
                <a:latin typeface="Tahoma" pitchFamily="34" charset="0"/>
              </a:rPr>
              <a:t>Diode Array</a:t>
            </a:r>
            <a:endParaRPr lang="en-US" sz="2400" dirty="0"/>
          </a:p>
        </p:txBody>
      </p:sp>
      <p:pic>
        <p:nvPicPr>
          <p:cNvPr id="27" name="Picture 12" descr="lbnl_chip"/>
          <p:cNvPicPr>
            <a:picLocks noChangeAspect="1" noChangeArrowheads="1"/>
          </p:cNvPicPr>
          <p:nvPr/>
        </p:nvPicPr>
        <p:blipFill>
          <a:blip r:embed="rId3" cstate="print"/>
          <a:srcRect/>
          <a:stretch>
            <a:fillRect/>
          </a:stretch>
        </p:blipFill>
        <p:spPr bwMode="auto">
          <a:xfrm>
            <a:off x="5409724" y="3691390"/>
            <a:ext cx="3139190" cy="2461811"/>
          </a:xfrm>
          <a:prstGeom prst="rect">
            <a:avLst/>
          </a:prstGeom>
          <a:noFill/>
          <a:ln w="9525">
            <a:noFill/>
            <a:miter lim="800000"/>
            <a:headEnd/>
            <a:tailEnd/>
          </a:ln>
        </p:spPr>
      </p:pic>
      <p:pic>
        <p:nvPicPr>
          <p:cNvPr id="28" name="Picture 4" descr="http://www.x-scanimaging.com/images_1/XB8804_c.jpg"/>
          <p:cNvPicPr>
            <a:picLocks noChangeAspect="1" noChangeArrowheads="1"/>
          </p:cNvPicPr>
          <p:nvPr/>
        </p:nvPicPr>
        <p:blipFill>
          <a:blip r:embed="rId4" cstate="print"/>
          <a:srcRect/>
          <a:stretch>
            <a:fillRect/>
          </a:stretch>
        </p:blipFill>
        <p:spPr bwMode="auto">
          <a:xfrm>
            <a:off x="500199" y="3813997"/>
            <a:ext cx="3585619" cy="215137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 Diode Array</a:t>
            </a:r>
            <a:endParaRPr lang="en-US" sz="3200" b="1" u="sng" dirty="0">
              <a:solidFill>
                <a:schemeClr val="tx2"/>
              </a:solidFill>
            </a:endParaRPr>
          </a:p>
        </p:txBody>
      </p:sp>
      <p:grpSp>
        <p:nvGrpSpPr>
          <p:cNvPr id="18" name="Group 17"/>
          <p:cNvGrpSpPr/>
          <p:nvPr/>
        </p:nvGrpSpPr>
        <p:grpSpPr>
          <a:xfrm>
            <a:off x="1128259" y="798288"/>
            <a:ext cx="2311628" cy="2093480"/>
            <a:chOff x="1157287" y="943428"/>
            <a:chExt cx="2311628" cy="2093480"/>
          </a:xfrm>
        </p:grpSpPr>
        <p:pic>
          <p:nvPicPr>
            <p:cNvPr id="6" name="Picture 8" descr="figure_14"/>
            <p:cNvPicPr>
              <a:picLocks noChangeAspect="1" noChangeArrowheads="1"/>
            </p:cNvPicPr>
            <p:nvPr/>
          </p:nvPicPr>
          <p:blipFill>
            <a:blip r:embed="rId2" cstate="print"/>
            <a:srcRect/>
            <a:stretch>
              <a:fillRect/>
            </a:stretch>
          </p:blipFill>
          <p:spPr bwMode="auto">
            <a:xfrm>
              <a:off x="1157287" y="1418768"/>
              <a:ext cx="2311628" cy="1618140"/>
            </a:xfrm>
            <a:prstGeom prst="rect">
              <a:avLst/>
            </a:prstGeom>
            <a:noFill/>
            <a:ln w="9525">
              <a:noFill/>
              <a:miter lim="800000"/>
              <a:headEnd/>
              <a:tailEnd/>
            </a:ln>
          </p:spPr>
        </p:pic>
        <p:sp>
          <p:nvSpPr>
            <p:cNvPr id="17" name="Rectangle 16"/>
            <p:cNvSpPr/>
            <p:nvPr/>
          </p:nvSpPr>
          <p:spPr>
            <a:xfrm>
              <a:off x="1846658" y="943428"/>
              <a:ext cx="939681" cy="461665"/>
            </a:xfrm>
            <a:prstGeom prst="rect">
              <a:avLst/>
            </a:prstGeom>
          </p:spPr>
          <p:txBody>
            <a:bodyPr wrap="none">
              <a:spAutoFit/>
            </a:bodyPr>
            <a:lstStyle/>
            <a:p>
              <a:r>
                <a:rPr lang="en-US" sz="2400" b="1" dirty="0" smtClean="0"/>
                <a:t>Diode</a:t>
              </a:r>
              <a:endParaRPr lang="en-US" sz="2400" b="1" dirty="0"/>
            </a:p>
          </p:txBody>
        </p:sp>
      </p:grpSp>
      <p:grpSp>
        <p:nvGrpSpPr>
          <p:cNvPr id="20" name="Group 19"/>
          <p:cNvGrpSpPr/>
          <p:nvPr/>
        </p:nvGrpSpPr>
        <p:grpSpPr>
          <a:xfrm>
            <a:off x="192088" y="3214912"/>
            <a:ext cx="3625178" cy="854369"/>
            <a:chOff x="438826" y="3142342"/>
            <a:chExt cx="3625178" cy="854369"/>
          </a:xfrm>
        </p:grpSpPr>
        <p:grpSp>
          <p:nvGrpSpPr>
            <p:cNvPr id="15" name="Group 14"/>
            <p:cNvGrpSpPr/>
            <p:nvPr/>
          </p:nvGrpSpPr>
          <p:grpSpPr>
            <a:xfrm>
              <a:off x="438826" y="3633331"/>
              <a:ext cx="3625178" cy="363380"/>
              <a:chOff x="206602" y="3459163"/>
              <a:chExt cx="3625178" cy="363380"/>
            </a:xfrm>
          </p:grpSpPr>
          <p:pic>
            <p:nvPicPr>
              <p:cNvPr id="7" name="Picture 8" descr="figure_14"/>
              <p:cNvPicPr>
                <a:picLocks noChangeAspect="1" noChangeArrowheads="1"/>
              </p:cNvPicPr>
              <p:nvPr/>
            </p:nvPicPr>
            <p:blipFill>
              <a:blip r:embed="rId2" cstate="print"/>
              <a:srcRect/>
              <a:stretch>
                <a:fillRect/>
              </a:stretch>
            </p:blipFill>
            <p:spPr bwMode="auto">
              <a:xfrm>
                <a:off x="206602" y="3459163"/>
                <a:ext cx="519114" cy="363380"/>
              </a:xfrm>
              <a:prstGeom prst="rect">
                <a:avLst/>
              </a:prstGeom>
              <a:noFill/>
              <a:ln w="9525">
                <a:noFill/>
                <a:miter lim="800000"/>
                <a:headEnd/>
                <a:tailEnd/>
              </a:ln>
            </p:spPr>
          </p:pic>
          <p:pic>
            <p:nvPicPr>
              <p:cNvPr id="8" name="Picture 8" descr="figure_14"/>
              <p:cNvPicPr>
                <a:picLocks noChangeAspect="1" noChangeArrowheads="1"/>
              </p:cNvPicPr>
              <p:nvPr/>
            </p:nvPicPr>
            <p:blipFill>
              <a:blip r:embed="rId2" cstate="print"/>
              <a:srcRect/>
              <a:stretch>
                <a:fillRect/>
              </a:stretch>
            </p:blipFill>
            <p:spPr bwMode="auto">
              <a:xfrm>
                <a:off x="721860" y="3459163"/>
                <a:ext cx="519114" cy="363380"/>
              </a:xfrm>
              <a:prstGeom prst="rect">
                <a:avLst/>
              </a:prstGeom>
              <a:noFill/>
              <a:ln w="9525">
                <a:noFill/>
                <a:miter lim="800000"/>
                <a:headEnd/>
                <a:tailEnd/>
              </a:ln>
            </p:spPr>
          </p:pic>
          <p:pic>
            <p:nvPicPr>
              <p:cNvPr id="9" name="Picture 8" descr="figure_14"/>
              <p:cNvPicPr>
                <a:picLocks noChangeAspect="1" noChangeArrowheads="1"/>
              </p:cNvPicPr>
              <p:nvPr/>
            </p:nvPicPr>
            <p:blipFill>
              <a:blip r:embed="rId2" cstate="print"/>
              <a:srcRect/>
              <a:stretch>
                <a:fillRect/>
              </a:stretch>
            </p:blipFill>
            <p:spPr bwMode="auto">
              <a:xfrm>
                <a:off x="1237118" y="3459163"/>
                <a:ext cx="519114" cy="363380"/>
              </a:xfrm>
              <a:prstGeom prst="rect">
                <a:avLst/>
              </a:prstGeom>
              <a:noFill/>
              <a:ln w="9525">
                <a:noFill/>
                <a:miter lim="800000"/>
                <a:headEnd/>
                <a:tailEnd/>
              </a:ln>
            </p:spPr>
          </p:pic>
          <p:pic>
            <p:nvPicPr>
              <p:cNvPr id="10" name="Picture 9" descr="figure_14"/>
              <p:cNvPicPr>
                <a:picLocks noChangeAspect="1" noChangeArrowheads="1"/>
              </p:cNvPicPr>
              <p:nvPr/>
            </p:nvPicPr>
            <p:blipFill>
              <a:blip r:embed="rId2" cstate="print"/>
              <a:srcRect/>
              <a:stretch>
                <a:fillRect/>
              </a:stretch>
            </p:blipFill>
            <p:spPr bwMode="auto">
              <a:xfrm>
                <a:off x="1752376" y="3459163"/>
                <a:ext cx="519114" cy="363380"/>
              </a:xfrm>
              <a:prstGeom prst="rect">
                <a:avLst/>
              </a:prstGeom>
              <a:noFill/>
              <a:ln w="9525">
                <a:noFill/>
                <a:miter lim="800000"/>
                <a:headEnd/>
                <a:tailEnd/>
              </a:ln>
            </p:spPr>
          </p:pic>
          <p:pic>
            <p:nvPicPr>
              <p:cNvPr id="11" name="Picture 10" descr="figure_14"/>
              <p:cNvPicPr>
                <a:picLocks noChangeAspect="1" noChangeArrowheads="1"/>
              </p:cNvPicPr>
              <p:nvPr/>
            </p:nvPicPr>
            <p:blipFill>
              <a:blip r:embed="rId2" cstate="print"/>
              <a:srcRect/>
              <a:stretch>
                <a:fillRect/>
              </a:stretch>
            </p:blipFill>
            <p:spPr bwMode="auto">
              <a:xfrm>
                <a:off x="2267633" y="3459163"/>
                <a:ext cx="519114" cy="363380"/>
              </a:xfrm>
              <a:prstGeom prst="rect">
                <a:avLst/>
              </a:prstGeom>
              <a:noFill/>
              <a:ln w="9525">
                <a:noFill/>
                <a:miter lim="800000"/>
                <a:headEnd/>
                <a:tailEnd/>
              </a:ln>
            </p:spPr>
          </p:pic>
          <p:pic>
            <p:nvPicPr>
              <p:cNvPr id="12" name="Picture 11" descr="figure_14"/>
              <p:cNvPicPr>
                <a:picLocks noChangeAspect="1" noChangeArrowheads="1"/>
              </p:cNvPicPr>
              <p:nvPr/>
            </p:nvPicPr>
            <p:blipFill>
              <a:blip r:embed="rId2" cstate="print"/>
              <a:srcRect/>
              <a:stretch>
                <a:fillRect/>
              </a:stretch>
            </p:blipFill>
            <p:spPr bwMode="auto">
              <a:xfrm>
                <a:off x="2782894" y="3459163"/>
                <a:ext cx="519114" cy="363380"/>
              </a:xfrm>
              <a:prstGeom prst="rect">
                <a:avLst/>
              </a:prstGeom>
              <a:noFill/>
              <a:ln w="9525">
                <a:noFill/>
                <a:miter lim="800000"/>
                <a:headEnd/>
                <a:tailEnd/>
              </a:ln>
            </p:spPr>
          </p:pic>
          <p:pic>
            <p:nvPicPr>
              <p:cNvPr id="13" name="Picture 12" descr="figure_14"/>
              <p:cNvPicPr>
                <a:picLocks noChangeAspect="1" noChangeArrowheads="1"/>
              </p:cNvPicPr>
              <p:nvPr/>
            </p:nvPicPr>
            <p:blipFill>
              <a:blip r:embed="rId2" cstate="print"/>
              <a:srcRect/>
              <a:stretch>
                <a:fillRect/>
              </a:stretch>
            </p:blipFill>
            <p:spPr bwMode="auto">
              <a:xfrm>
                <a:off x="3312666" y="3459163"/>
                <a:ext cx="519114" cy="363380"/>
              </a:xfrm>
              <a:prstGeom prst="rect">
                <a:avLst/>
              </a:prstGeom>
              <a:noFill/>
              <a:ln w="9525">
                <a:noFill/>
                <a:miter lim="800000"/>
                <a:headEnd/>
                <a:tailEnd/>
              </a:ln>
            </p:spPr>
          </p:pic>
        </p:grpSp>
        <p:sp>
          <p:nvSpPr>
            <p:cNvPr id="19" name="Rectangle 18"/>
            <p:cNvSpPr/>
            <p:nvPr/>
          </p:nvSpPr>
          <p:spPr>
            <a:xfrm>
              <a:off x="1433006" y="3142342"/>
              <a:ext cx="1698414" cy="461665"/>
            </a:xfrm>
            <a:prstGeom prst="rect">
              <a:avLst/>
            </a:prstGeom>
          </p:spPr>
          <p:txBody>
            <a:bodyPr wrap="none">
              <a:spAutoFit/>
            </a:bodyPr>
            <a:lstStyle/>
            <a:p>
              <a:r>
                <a:rPr lang="en-US" sz="2400" b="1" dirty="0" smtClean="0"/>
                <a:t>Diode Array</a:t>
              </a:r>
              <a:endParaRPr lang="en-US" sz="2400" b="1" dirty="0"/>
            </a:p>
          </p:txBody>
        </p:sp>
      </p:grpSp>
      <p:grpSp>
        <p:nvGrpSpPr>
          <p:cNvPr id="45" name="Group 44"/>
          <p:cNvGrpSpPr/>
          <p:nvPr/>
        </p:nvGrpSpPr>
        <p:grpSpPr>
          <a:xfrm>
            <a:off x="436732" y="4049469"/>
            <a:ext cx="4634610" cy="2287540"/>
            <a:chOff x="436732" y="4049469"/>
            <a:chExt cx="4634610" cy="2287540"/>
          </a:xfrm>
        </p:grpSpPr>
        <p:sp>
          <p:nvSpPr>
            <p:cNvPr id="43" name="Freeform 97"/>
            <p:cNvSpPr>
              <a:spLocks noChangeAspect="1"/>
            </p:cNvSpPr>
            <p:nvPr/>
          </p:nvSpPr>
          <p:spPr bwMode="auto">
            <a:xfrm rot="5844755">
              <a:off x="1857111" y="4713252"/>
              <a:ext cx="1106018" cy="208298"/>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FF00">
                  <a:alpha val="80000"/>
                </a:srgbClr>
              </a:solidFill>
              <a:round/>
              <a:headEnd type="triangle" w="med" len="lg"/>
              <a:tailEnd/>
            </a:ln>
          </p:spPr>
          <p:txBody>
            <a:bodyPr/>
            <a:lstStyle/>
            <a:p>
              <a:endParaRPr lang="en-US" sz="2400">
                <a:solidFill>
                  <a:prstClr val="black"/>
                </a:solidFill>
              </a:endParaRPr>
            </a:p>
          </p:txBody>
        </p:sp>
        <p:grpSp>
          <p:nvGrpSpPr>
            <p:cNvPr id="21" name="Group 20"/>
            <p:cNvGrpSpPr/>
            <p:nvPr/>
          </p:nvGrpSpPr>
          <p:grpSpPr>
            <a:xfrm flipH="1">
              <a:off x="449932" y="4049469"/>
              <a:ext cx="4621410" cy="2287540"/>
              <a:chOff x="305924" y="2090786"/>
              <a:chExt cx="4621410" cy="2287540"/>
            </a:xfrm>
          </p:grpSpPr>
          <p:sp>
            <p:nvSpPr>
              <p:cNvPr id="22" name="TextBox 21"/>
              <p:cNvSpPr txBox="1"/>
              <p:nvPr/>
            </p:nvSpPr>
            <p:spPr>
              <a:xfrm>
                <a:off x="305924" y="3150450"/>
                <a:ext cx="894819" cy="348453"/>
              </a:xfrm>
              <a:prstGeom prst="rect">
                <a:avLst/>
              </a:prstGeom>
              <a:noFill/>
            </p:spPr>
            <p:txBody>
              <a:bodyPr wrap="square" rtlCol="0">
                <a:spAutoFit/>
              </a:bodyPr>
              <a:lstStyle/>
              <a:p>
                <a:pPr algn="ctr"/>
                <a:r>
                  <a:rPr lang="en-US" sz="2000" dirty="0" smtClean="0"/>
                  <a:t>Source</a:t>
                </a:r>
                <a:endParaRPr lang="en-US" sz="2000" dirty="0"/>
              </a:p>
            </p:txBody>
          </p:sp>
          <p:sp>
            <p:nvSpPr>
              <p:cNvPr id="23" name="TextBox 22"/>
              <p:cNvSpPr txBox="1"/>
              <p:nvPr/>
            </p:nvSpPr>
            <p:spPr>
              <a:xfrm>
                <a:off x="1214095" y="3401988"/>
                <a:ext cx="460885" cy="321649"/>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24" name="Cube 23"/>
              <p:cNvSpPr/>
              <p:nvPr/>
            </p:nvSpPr>
            <p:spPr>
              <a:xfrm>
                <a:off x="1844113" y="3434381"/>
                <a:ext cx="237336" cy="59664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412474" y="4029873"/>
                <a:ext cx="1050556" cy="348453"/>
              </a:xfrm>
              <a:prstGeom prst="rect">
                <a:avLst/>
              </a:prstGeom>
              <a:noFill/>
            </p:spPr>
            <p:txBody>
              <a:bodyPr wrap="square" rtlCol="0">
                <a:spAutoFit/>
              </a:bodyPr>
              <a:lstStyle/>
              <a:p>
                <a:pPr algn="ctr"/>
                <a:r>
                  <a:rPr lang="en-US" sz="2000" dirty="0" smtClean="0"/>
                  <a:t>Sample</a:t>
                </a:r>
                <a:endParaRPr lang="en-US" sz="2000" dirty="0"/>
              </a:p>
            </p:txBody>
          </p:sp>
          <p:sp>
            <p:nvSpPr>
              <p:cNvPr id="28" name="Freeform 97"/>
              <p:cNvSpPr>
                <a:spLocks noChangeAspect="1"/>
              </p:cNvSpPr>
              <p:nvPr/>
            </p:nvSpPr>
            <p:spPr bwMode="auto">
              <a:xfrm rot="324265" flipH="1">
                <a:off x="1060512" y="3723657"/>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9" name="Litebulb"/>
              <p:cNvSpPr>
                <a:spLocks noEditPoints="1" noChangeArrowheads="1"/>
              </p:cNvSpPr>
              <p:nvPr/>
            </p:nvSpPr>
            <p:spPr bwMode="auto">
              <a:xfrm>
                <a:off x="555183" y="355743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pic>
            <p:nvPicPr>
              <p:cNvPr id="30" name="Picture 2"/>
              <p:cNvPicPr>
                <a:picLocks noChangeAspect="1" noChangeArrowheads="1"/>
              </p:cNvPicPr>
              <p:nvPr/>
            </p:nvPicPr>
            <p:blipFill>
              <a:blip r:embed="rId3" cstate="print"/>
              <a:srcRect/>
              <a:stretch>
                <a:fillRect/>
              </a:stretch>
            </p:blipFill>
            <p:spPr bwMode="auto">
              <a:xfrm>
                <a:off x="1748691" y="2119830"/>
                <a:ext cx="3178643" cy="205506"/>
              </a:xfrm>
              <a:prstGeom prst="rect">
                <a:avLst/>
              </a:prstGeom>
              <a:noFill/>
              <a:ln w="9525">
                <a:noFill/>
                <a:miter lim="800000"/>
                <a:headEnd/>
                <a:tailEnd/>
              </a:ln>
            </p:spPr>
          </p:pic>
          <p:sp>
            <p:nvSpPr>
              <p:cNvPr id="31" name="Freeform 97"/>
              <p:cNvSpPr>
                <a:spLocks noChangeAspect="1"/>
              </p:cNvSpPr>
              <p:nvPr/>
            </p:nvSpPr>
            <p:spPr bwMode="auto">
              <a:xfrm rot="324265" flipH="1">
                <a:off x="1049451" y="375683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32" name="Freeform 97"/>
              <p:cNvSpPr>
                <a:spLocks noChangeAspect="1"/>
              </p:cNvSpPr>
              <p:nvPr/>
            </p:nvSpPr>
            <p:spPr bwMode="auto">
              <a:xfrm rot="324265" flipH="1">
                <a:off x="1027330" y="3790020"/>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33" name="Group 75"/>
              <p:cNvGrpSpPr/>
              <p:nvPr/>
            </p:nvGrpSpPr>
            <p:grpSpPr>
              <a:xfrm>
                <a:off x="2111244" y="3723657"/>
                <a:ext cx="743625" cy="200162"/>
                <a:chOff x="3201202" y="5921186"/>
                <a:chExt cx="853865" cy="229835"/>
              </a:xfrm>
            </p:grpSpPr>
            <p:sp>
              <p:nvSpPr>
                <p:cNvPr id="40"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41"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42"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34" name="Freeform 97"/>
              <p:cNvSpPr>
                <a:spLocks noChangeAspect="1"/>
              </p:cNvSpPr>
              <p:nvPr/>
            </p:nvSpPr>
            <p:spPr bwMode="auto">
              <a:xfrm rot="18439921" flipH="1">
                <a:off x="3012270" y="2858970"/>
                <a:ext cx="1329567" cy="232235"/>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00FF">
                    <a:alpha val="80000"/>
                  </a:srgbClr>
                </a:solidFill>
                <a:round/>
                <a:headEnd type="triangle" w="med" len="lg"/>
                <a:tailEnd/>
              </a:ln>
            </p:spPr>
            <p:txBody>
              <a:bodyPr/>
              <a:lstStyle/>
              <a:p>
                <a:endParaRPr lang="en-US" sz="2400">
                  <a:solidFill>
                    <a:prstClr val="black"/>
                  </a:solidFill>
                </a:endParaRPr>
              </a:p>
            </p:txBody>
          </p:sp>
          <p:sp>
            <p:nvSpPr>
              <p:cNvPr id="35" name="Freeform 97"/>
              <p:cNvSpPr>
                <a:spLocks noChangeAspect="1"/>
              </p:cNvSpPr>
              <p:nvPr/>
            </p:nvSpPr>
            <p:spPr bwMode="auto">
              <a:xfrm rot="13795789" flipH="1">
                <a:off x="1789740" y="2709613"/>
                <a:ext cx="1453814" cy="21615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0000">
                    <a:alpha val="80000"/>
                  </a:srgbClr>
                </a:solidFill>
                <a:round/>
                <a:headEnd type="triangle" w="med" len="lg"/>
                <a:tailEnd/>
              </a:ln>
            </p:spPr>
            <p:txBody>
              <a:bodyPr/>
              <a:lstStyle/>
              <a:p>
                <a:endParaRPr lang="en-US" sz="2400">
                  <a:solidFill>
                    <a:prstClr val="black"/>
                  </a:solidFill>
                </a:endParaRPr>
              </a:p>
            </p:txBody>
          </p:sp>
          <p:sp>
            <p:nvSpPr>
              <p:cNvPr id="36" name="Freeform 97"/>
              <p:cNvSpPr>
                <a:spLocks noChangeAspect="1"/>
              </p:cNvSpPr>
              <p:nvPr/>
            </p:nvSpPr>
            <p:spPr bwMode="auto">
              <a:xfrm rot="17112754" flipH="1">
                <a:off x="2755224" y="2805368"/>
                <a:ext cx="1106018" cy="208298"/>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8000">
                    <a:alpha val="80000"/>
                  </a:srgbClr>
                </a:solidFill>
                <a:round/>
                <a:headEnd type="triangle" w="med" len="lg"/>
                <a:tailEnd/>
              </a:ln>
            </p:spPr>
            <p:txBody>
              <a:bodyPr/>
              <a:lstStyle/>
              <a:p>
                <a:endParaRPr lang="en-US" sz="2400">
                  <a:solidFill>
                    <a:prstClr val="black"/>
                  </a:solidFill>
                </a:endParaRPr>
              </a:p>
            </p:txBody>
          </p:sp>
          <p:grpSp>
            <p:nvGrpSpPr>
              <p:cNvPr id="37" name="Group 76"/>
              <p:cNvGrpSpPr/>
              <p:nvPr/>
            </p:nvGrpSpPr>
            <p:grpSpPr>
              <a:xfrm>
                <a:off x="2758352" y="3313629"/>
                <a:ext cx="522378" cy="858690"/>
                <a:chOff x="3156841" y="4294673"/>
                <a:chExt cx="599819" cy="985987"/>
              </a:xfrm>
            </p:grpSpPr>
            <p:sp>
              <p:nvSpPr>
                <p:cNvPr id="38" name="Isosceles Triangle 37"/>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Freeform 97"/>
            <p:cNvSpPr>
              <a:spLocks noChangeAspect="1"/>
            </p:cNvSpPr>
            <p:nvPr/>
          </p:nvSpPr>
          <p:spPr bwMode="auto">
            <a:xfrm rot="2519368">
              <a:off x="436732" y="4885752"/>
              <a:ext cx="1918063" cy="2021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9900CC"/>
              </a:solidFill>
              <a:round/>
              <a:headEnd type="triangle" w="med" len="lg"/>
              <a:tailEnd/>
            </a:ln>
          </p:spPr>
          <p:txBody>
            <a:bodyPr/>
            <a:lstStyle/>
            <a:p>
              <a:endParaRPr lang="en-US" sz="2400">
                <a:solidFill>
                  <a:prstClr val="black"/>
                </a:solidFill>
              </a:endParaRPr>
            </a:p>
          </p:txBody>
        </p:sp>
      </p:grpSp>
      <p:sp>
        <p:nvSpPr>
          <p:cNvPr id="46" name="TextBox 45"/>
          <p:cNvSpPr txBox="1"/>
          <p:nvPr/>
        </p:nvSpPr>
        <p:spPr>
          <a:xfrm>
            <a:off x="5450565" y="1541063"/>
            <a:ext cx="3388634" cy="4078039"/>
          </a:xfrm>
          <a:prstGeom prst="rect">
            <a:avLst/>
          </a:prstGeom>
          <a:noFill/>
        </p:spPr>
        <p:txBody>
          <a:bodyPr wrap="square" rtlCol="0">
            <a:spAutoFit/>
          </a:bodyPr>
          <a:lstStyle/>
          <a:p>
            <a:pPr>
              <a:spcAft>
                <a:spcPts val="1000"/>
              </a:spcAft>
            </a:pPr>
            <a:r>
              <a:rPr lang="en-US" sz="2000" b="1" u="sng" dirty="0" smtClean="0"/>
              <a:t>Pros:</a:t>
            </a:r>
          </a:p>
          <a:p>
            <a:pPr marL="228600">
              <a:spcAft>
                <a:spcPts val="1000"/>
              </a:spcAft>
            </a:pPr>
            <a:r>
              <a:rPr lang="en-US" dirty="0" smtClean="0"/>
              <a:t>Quick measurement</a:t>
            </a:r>
          </a:p>
          <a:p>
            <a:pPr marL="228600">
              <a:spcAft>
                <a:spcPts val="1000"/>
              </a:spcAft>
            </a:pPr>
            <a:r>
              <a:rPr lang="en-US" dirty="0" smtClean="0"/>
              <a:t>Full spectra in “real time”</a:t>
            </a:r>
          </a:p>
          <a:p>
            <a:pPr marL="228600">
              <a:spcAft>
                <a:spcPts val="1000"/>
              </a:spcAft>
            </a:pPr>
            <a:r>
              <a:rPr lang="en-US" dirty="0" smtClean="0"/>
              <a:t>Inexpensive</a:t>
            </a:r>
          </a:p>
          <a:p>
            <a:pPr marL="228600">
              <a:spcAft>
                <a:spcPts val="1000"/>
              </a:spcAft>
            </a:pPr>
            <a:r>
              <a:rPr lang="en-US" dirty="0" smtClean="0"/>
              <a:t>Less moving parts</a:t>
            </a:r>
          </a:p>
          <a:p>
            <a:pPr>
              <a:spcAft>
                <a:spcPts val="1000"/>
              </a:spcAft>
            </a:pPr>
            <a:endParaRPr lang="en-US" dirty="0" smtClean="0"/>
          </a:p>
          <a:p>
            <a:pPr>
              <a:spcAft>
                <a:spcPts val="1000"/>
              </a:spcAft>
            </a:pPr>
            <a:r>
              <a:rPr lang="en-US" sz="2000" b="1" u="sng" dirty="0" smtClean="0"/>
              <a:t>Cons:</a:t>
            </a:r>
          </a:p>
          <a:p>
            <a:pPr marL="228600">
              <a:spcAft>
                <a:spcPts val="1000"/>
              </a:spcAft>
            </a:pPr>
            <a:r>
              <a:rPr lang="en-US" dirty="0" smtClean="0"/>
              <a:t>Lower resolution (~1 nm)</a:t>
            </a:r>
          </a:p>
          <a:p>
            <a:pPr marL="228600">
              <a:spcAft>
                <a:spcPts val="1000"/>
              </a:spcAft>
            </a:pPr>
            <a:r>
              <a:rPr lang="en-US" dirty="0" smtClean="0"/>
              <a:t>Slow (&gt;50 ns)</a:t>
            </a:r>
          </a:p>
          <a:p>
            <a:pPr marL="228600">
              <a:spcAft>
                <a:spcPts val="1000"/>
              </a:spcAft>
            </a:pPr>
            <a:r>
              <a:rPr lang="en-US" dirty="0" smtClean="0"/>
              <a:t>More expensive than a single </a:t>
            </a:r>
            <a:r>
              <a:rPr lang="en-US" dirty="0" smtClean="0">
                <a:latin typeface="Symbol" pitchFamily="18" charset="2"/>
              </a:rPr>
              <a:t>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7" name="Picture 5"/>
          <p:cNvPicPr>
            <a:picLocks noChangeAspect="1" noChangeArrowheads="1"/>
          </p:cNvPicPr>
          <p:nvPr/>
        </p:nvPicPr>
        <p:blipFill>
          <a:blip r:embed="rId3" cstate="print"/>
          <a:srcRect/>
          <a:stretch>
            <a:fillRect/>
          </a:stretch>
        </p:blipFill>
        <p:spPr bwMode="auto">
          <a:xfrm>
            <a:off x="4830540" y="1095830"/>
            <a:ext cx="4095750" cy="4724400"/>
          </a:xfrm>
          <a:prstGeom prst="rect">
            <a:avLst/>
          </a:prstGeom>
          <a:noFill/>
          <a:ln w="9525">
            <a:noFill/>
            <a:miter lim="800000"/>
            <a:headEnd/>
            <a:tailEnd/>
          </a:ln>
        </p:spPr>
      </p:pic>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 Charge-Coupled Device</a:t>
            </a:r>
            <a:endParaRPr lang="en-US" sz="3200" b="1" u="sng" dirty="0">
              <a:solidFill>
                <a:schemeClr val="tx2"/>
              </a:solidFill>
            </a:endParaRPr>
          </a:p>
        </p:txBody>
      </p:sp>
      <p:pic>
        <p:nvPicPr>
          <p:cNvPr id="48" name="Picture 12" descr="lbnl_chip"/>
          <p:cNvPicPr>
            <a:picLocks noChangeAspect="1" noChangeArrowheads="1"/>
          </p:cNvPicPr>
          <p:nvPr/>
        </p:nvPicPr>
        <p:blipFill>
          <a:blip r:embed="rId4" cstate="print"/>
          <a:srcRect/>
          <a:stretch>
            <a:fillRect/>
          </a:stretch>
        </p:blipFill>
        <p:spPr bwMode="auto">
          <a:xfrm>
            <a:off x="910292" y="890135"/>
            <a:ext cx="3139190" cy="2461811"/>
          </a:xfrm>
          <a:prstGeom prst="rect">
            <a:avLst/>
          </a:prstGeom>
          <a:noFill/>
          <a:ln w="9525">
            <a:noFill/>
            <a:miter lim="800000"/>
            <a:headEnd/>
            <a:tailEnd/>
          </a:ln>
        </p:spPr>
      </p:pic>
      <p:grpSp>
        <p:nvGrpSpPr>
          <p:cNvPr id="59" name="Group 58"/>
          <p:cNvGrpSpPr/>
          <p:nvPr/>
        </p:nvGrpSpPr>
        <p:grpSpPr>
          <a:xfrm>
            <a:off x="480274" y="4223637"/>
            <a:ext cx="4634610" cy="2287540"/>
            <a:chOff x="436732" y="4049469"/>
            <a:chExt cx="4634610" cy="2287540"/>
          </a:xfrm>
        </p:grpSpPr>
        <p:sp>
          <p:nvSpPr>
            <p:cNvPr id="60" name="Freeform 97"/>
            <p:cNvSpPr>
              <a:spLocks noChangeAspect="1"/>
            </p:cNvSpPr>
            <p:nvPr/>
          </p:nvSpPr>
          <p:spPr bwMode="auto">
            <a:xfrm rot="5844755">
              <a:off x="1857111" y="4713252"/>
              <a:ext cx="1106018" cy="208298"/>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FF00">
                  <a:alpha val="80000"/>
                </a:srgbClr>
              </a:solidFill>
              <a:round/>
              <a:headEnd type="triangle" w="med" len="lg"/>
              <a:tailEnd/>
            </a:ln>
          </p:spPr>
          <p:txBody>
            <a:bodyPr/>
            <a:lstStyle/>
            <a:p>
              <a:endParaRPr lang="en-US" sz="2400">
                <a:solidFill>
                  <a:prstClr val="black"/>
                </a:solidFill>
              </a:endParaRPr>
            </a:p>
          </p:txBody>
        </p:sp>
        <p:grpSp>
          <p:nvGrpSpPr>
            <p:cNvPr id="61" name="Group 20"/>
            <p:cNvGrpSpPr/>
            <p:nvPr/>
          </p:nvGrpSpPr>
          <p:grpSpPr>
            <a:xfrm flipH="1">
              <a:off x="449932" y="4049469"/>
              <a:ext cx="4621410" cy="2287540"/>
              <a:chOff x="305924" y="2090786"/>
              <a:chExt cx="4621410" cy="2287540"/>
            </a:xfrm>
          </p:grpSpPr>
          <p:sp>
            <p:nvSpPr>
              <p:cNvPr id="63" name="TextBox 62"/>
              <p:cNvSpPr txBox="1"/>
              <p:nvPr/>
            </p:nvSpPr>
            <p:spPr>
              <a:xfrm>
                <a:off x="305924" y="3150450"/>
                <a:ext cx="894819" cy="348453"/>
              </a:xfrm>
              <a:prstGeom prst="rect">
                <a:avLst/>
              </a:prstGeom>
              <a:noFill/>
            </p:spPr>
            <p:txBody>
              <a:bodyPr wrap="square" rtlCol="0">
                <a:spAutoFit/>
              </a:bodyPr>
              <a:lstStyle/>
              <a:p>
                <a:pPr algn="ctr"/>
                <a:r>
                  <a:rPr lang="en-US" sz="2000" dirty="0" smtClean="0"/>
                  <a:t>Source</a:t>
                </a:r>
                <a:endParaRPr lang="en-US" sz="2000" dirty="0"/>
              </a:p>
            </p:txBody>
          </p:sp>
          <p:sp>
            <p:nvSpPr>
              <p:cNvPr id="64" name="TextBox 63"/>
              <p:cNvSpPr txBox="1"/>
              <p:nvPr/>
            </p:nvSpPr>
            <p:spPr>
              <a:xfrm>
                <a:off x="1214095" y="3401988"/>
                <a:ext cx="460885" cy="321649"/>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65" name="Cube 64"/>
              <p:cNvSpPr/>
              <p:nvPr/>
            </p:nvSpPr>
            <p:spPr>
              <a:xfrm>
                <a:off x="1844113" y="3434381"/>
                <a:ext cx="237336" cy="59664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1412474" y="4029873"/>
                <a:ext cx="1050556" cy="348453"/>
              </a:xfrm>
              <a:prstGeom prst="rect">
                <a:avLst/>
              </a:prstGeom>
              <a:noFill/>
            </p:spPr>
            <p:txBody>
              <a:bodyPr wrap="square" rtlCol="0">
                <a:spAutoFit/>
              </a:bodyPr>
              <a:lstStyle/>
              <a:p>
                <a:pPr algn="ctr"/>
                <a:r>
                  <a:rPr lang="en-US" sz="2000" dirty="0" smtClean="0"/>
                  <a:t>Sample</a:t>
                </a:r>
                <a:endParaRPr lang="en-US" sz="2000" dirty="0"/>
              </a:p>
            </p:txBody>
          </p:sp>
          <p:sp>
            <p:nvSpPr>
              <p:cNvPr id="67" name="Freeform 97"/>
              <p:cNvSpPr>
                <a:spLocks noChangeAspect="1"/>
              </p:cNvSpPr>
              <p:nvPr/>
            </p:nvSpPr>
            <p:spPr bwMode="auto">
              <a:xfrm rot="324265" flipH="1">
                <a:off x="1060512" y="3723657"/>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68" name="Litebulb"/>
              <p:cNvSpPr>
                <a:spLocks noEditPoints="1" noChangeArrowheads="1"/>
              </p:cNvSpPr>
              <p:nvPr/>
            </p:nvSpPr>
            <p:spPr bwMode="auto">
              <a:xfrm>
                <a:off x="555183" y="355743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pic>
            <p:nvPicPr>
              <p:cNvPr id="69" name="Picture 2"/>
              <p:cNvPicPr>
                <a:picLocks noChangeAspect="1" noChangeArrowheads="1"/>
              </p:cNvPicPr>
              <p:nvPr/>
            </p:nvPicPr>
            <p:blipFill>
              <a:blip r:embed="rId5" cstate="print"/>
              <a:srcRect/>
              <a:stretch>
                <a:fillRect/>
              </a:stretch>
            </p:blipFill>
            <p:spPr bwMode="auto">
              <a:xfrm>
                <a:off x="1748691" y="2119830"/>
                <a:ext cx="3178643" cy="205506"/>
              </a:xfrm>
              <a:prstGeom prst="rect">
                <a:avLst/>
              </a:prstGeom>
              <a:noFill/>
              <a:ln w="9525">
                <a:noFill/>
                <a:miter lim="800000"/>
                <a:headEnd/>
                <a:tailEnd/>
              </a:ln>
            </p:spPr>
          </p:pic>
          <p:sp>
            <p:nvSpPr>
              <p:cNvPr id="70" name="Freeform 97"/>
              <p:cNvSpPr>
                <a:spLocks noChangeAspect="1"/>
              </p:cNvSpPr>
              <p:nvPr/>
            </p:nvSpPr>
            <p:spPr bwMode="auto">
              <a:xfrm rot="324265" flipH="1">
                <a:off x="1049451" y="375683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71" name="Freeform 97"/>
              <p:cNvSpPr>
                <a:spLocks noChangeAspect="1"/>
              </p:cNvSpPr>
              <p:nvPr/>
            </p:nvSpPr>
            <p:spPr bwMode="auto">
              <a:xfrm rot="324265" flipH="1">
                <a:off x="1027330" y="3790020"/>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72" name="Group 75"/>
              <p:cNvGrpSpPr/>
              <p:nvPr/>
            </p:nvGrpSpPr>
            <p:grpSpPr>
              <a:xfrm>
                <a:off x="2111244" y="3723657"/>
                <a:ext cx="743625" cy="200162"/>
                <a:chOff x="3201202" y="5921186"/>
                <a:chExt cx="853865" cy="229835"/>
              </a:xfrm>
            </p:grpSpPr>
            <p:sp>
              <p:nvSpPr>
                <p:cNvPr id="79"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80"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81"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73" name="Freeform 97"/>
              <p:cNvSpPr>
                <a:spLocks noChangeAspect="1"/>
              </p:cNvSpPr>
              <p:nvPr/>
            </p:nvSpPr>
            <p:spPr bwMode="auto">
              <a:xfrm rot="18439921" flipH="1">
                <a:off x="3012270" y="2858970"/>
                <a:ext cx="1329567" cy="232235"/>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00FF">
                    <a:alpha val="80000"/>
                  </a:srgbClr>
                </a:solidFill>
                <a:round/>
                <a:headEnd type="triangle" w="med" len="lg"/>
                <a:tailEnd/>
              </a:ln>
            </p:spPr>
            <p:txBody>
              <a:bodyPr/>
              <a:lstStyle/>
              <a:p>
                <a:endParaRPr lang="en-US" sz="2400">
                  <a:solidFill>
                    <a:prstClr val="black"/>
                  </a:solidFill>
                </a:endParaRPr>
              </a:p>
            </p:txBody>
          </p:sp>
          <p:sp>
            <p:nvSpPr>
              <p:cNvPr id="74" name="Freeform 97"/>
              <p:cNvSpPr>
                <a:spLocks noChangeAspect="1"/>
              </p:cNvSpPr>
              <p:nvPr/>
            </p:nvSpPr>
            <p:spPr bwMode="auto">
              <a:xfrm rot="13795789" flipH="1">
                <a:off x="1789740" y="2709613"/>
                <a:ext cx="1453814" cy="21615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0000">
                    <a:alpha val="80000"/>
                  </a:srgbClr>
                </a:solidFill>
                <a:round/>
                <a:headEnd type="triangle" w="med" len="lg"/>
                <a:tailEnd/>
              </a:ln>
            </p:spPr>
            <p:txBody>
              <a:bodyPr/>
              <a:lstStyle/>
              <a:p>
                <a:endParaRPr lang="en-US" sz="2400">
                  <a:solidFill>
                    <a:prstClr val="black"/>
                  </a:solidFill>
                </a:endParaRPr>
              </a:p>
            </p:txBody>
          </p:sp>
          <p:sp>
            <p:nvSpPr>
              <p:cNvPr id="75" name="Freeform 97"/>
              <p:cNvSpPr>
                <a:spLocks noChangeAspect="1"/>
              </p:cNvSpPr>
              <p:nvPr/>
            </p:nvSpPr>
            <p:spPr bwMode="auto">
              <a:xfrm rot="17112754" flipH="1">
                <a:off x="2755224" y="2805368"/>
                <a:ext cx="1106018" cy="208298"/>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8000">
                    <a:alpha val="80000"/>
                  </a:srgbClr>
                </a:solidFill>
                <a:round/>
                <a:headEnd type="triangle" w="med" len="lg"/>
                <a:tailEnd/>
              </a:ln>
            </p:spPr>
            <p:txBody>
              <a:bodyPr/>
              <a:lstStyle/>
              <a:p>
                <a:endParaRPr lang="en-US" sz="2400">
                  <a:solidFill>
                    <a:prstClr val="black"/>
                  </a:solidFill>
                </a:endParaRPr>
              </a:p>
            </p:txBody>
          </p:sp>
          <p:grpSp>
            <p:nvGrpSpPr>
              <p:cNvPr id="76" name="Group 76"/>
              <p:cNvGrpSpPr/>
              <p:nvPr/>
            </p:nvGrpSpPr>
            <p:grpSpPr>
              <a:xfrm>
                <a:off x="2758352" y="3313629"/>
                <a:ext cx="522378" cy="858690"/>
                <a:chOff x="3156841" y="4294673"/>
                <a:chExt cx="599819" cy="985987"/>
              </a:xfrm>
            </p:grpSpPr>
            <p:sp>
              <p:nvSpPr>
                <p:cNvPr id="77" name="Isosceles Triangle 76"/>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Freeform 97"/>
            <p:cNvSpPr>
              <a:spLocks noChangeAspect="1"/>
            </p:cNvSpPr>
            <p:nvPr/>
          </p:nvSpPr>
          <p:spPr bwMode="auto">
            <a:xfrm rot="2519368">
              <a:off x="436732" y="4885752"/>
              <a:ext cx="1918063" cy="2021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9900CC"/>
              </a:solidFill>
              <a:round/>
              <a:headEnd type="triangle" w="med" len="lg"/>
              <a:tailEnd/>
            </a:ln>
          </p:spPr>
          <p:txBody>
            <a:bodyPr/>
            <a:lstStyle/>
            <a:p>
              <a:endParaRPr lang="en-US" sz="2400">
                <a:solidFill>
                  <a:prstClr val="black"/>
                </a:solidFill>
              </a:endParaRPr>
            </a:p>
          </p:txBody>
        </p:sp>
      </p:grpSp>
      <p:pic>
        <p:nvPicPr>
          <p:cNvPr id="192520" name="Picture 8"/>
          <p:cNvPicPr>
            <a:picLocks noChangeAspect="1" noChangeArrowheads="1"/>
          </p:cNvPicPr>
          <p:nvPr/>
        </p:nvPicPr>
        <p:blipFill>
          <a:blip r:embed="rId6" cstate="print"/>
          <a:srcRect/>
          <a:stretch>
            <a:fillRect/>
          </a:stretch>
        </p:blipFill>
        <p:spPr bwMode="auto">
          <a:xfrm>
            <a:off x="486228" y="3904343"/>
            <a:ext cx="3185886" cy="32475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Detectors: CCD</a:t>
            </a:r>
            <a:endParaRPr lang="en-US" sz="3200" b="1" u="sng" dirty="0">
              <a:solidFill>
                <a:schemeClr val="tx2"/>
              </a:solidFill>
            </a:endParaRPr>
          </a:p>
        </p:txBody>
      </p:sp>
      <p:sp>
        <p:nvSpPr>
          <p:cNvPr id="46" name="TextBox 45"/>
          <p:cNvSpPr txBox="1"/>
          <p:nvPr/>
        </p:nvSpPr>
        <p:spPr>
          <a:xfrm>
            <a:off x="5305425" y="1453978"/>
            <a:ext cx="3388634" cy="4760278"/>
          </a:xfrm>
          <a:prstGeom prst="rect">
            <a:avLst/>
          </a:prstGeom>
          <a:noFill/>
        </p:spPr>
        <p:txBody>
          <a:bodyPr wrap="square" rtlCol="0">
            <a:spAutoFit/>
          </a:bodyPr>
          <a:lstStyle/>
          <a:p>
            <a:pPr>
              <a:spcAft>
                <a:spcPts val="1000"/>
              </a:spcAft>
            </a:pPr>
            <a:r>
              <a:rPr lang="en-US" sz="2000" b="1" u="sng" dirty="0" smtClean="0"/>
              <a:t>Pros:</a:t>
            </a:r>
          </a:p>
          <a:p>
            <a:pPr marL="228600">
              <a:spcAft>
                <a:spcPts val="1000"/>
              </a:spcAft>
            </a:pPr>
            <a:r>
              <a:rPr lang="en-US" dirty="0" smtClean="0"/>
              <a:t>Fast</a:t>
            </a:r>
          </a:p>
          <a:p>
            <a:pPr marL="228600">
              <a:spcAft>
                <a:spcPts val="1000"/>
              </a:spcAft>
            </a:pPr>
            <a:r>
              <a:rPr lang="en-US" dirty="0" smtClean="0"/>
              <a:t>Efficient (~80 % quantum yield)</a:t>
            </a:r>
          </a:p>
          <a:p>
            <a:pPr marL="228600">
              <a:spcAft>
                <a:spcPts val="1000"/>
              </a:spcAft>
            </a:pPr>
            <a:r>
              <a:rPr lang="en-US" dirty="0" smtClean="0"/>
              <a:t>Full visible spectrum</a:t>
            </a:r>
          </a:p>
          <a:p>
            <a:pPr marL="228600">
              <a:spcAft>
                <a:spcPts val="1000"/>
              </a:spcAft>
            </a:pPr>
            <a:r>
              <a:rPr lang="en-US" dirty="0" smtClean="0"/>
              <a:t>Wins you the 2006 Nobel Prize 	(Smith and Boyle)</a:t>
            </a:r>
          </a:p>
          <a:p>
            <a:pPr>
              <a:spcAft>
                <a:spcPts val="1000"/>
              </a:spcAft>
            </a:pPr>
            <a:endParaRPr lang="en-US" dirty="0" smtClean="0"/>
          </a:p>
          <a:p>
            <a:pPr>
              <a:spcAft>
                <a:spcPts val="1000"/>
              </a:spcAft>
            </a:pPr>
            <a:r>
              <a:rPr lang="en-US" sz="2000" b="1" u="sng" dirty="0" smtClean="0"/>
              <a:t>Cons:</a:t>
            </a:r>
          </a:p>
          <a:p>
            <a:pPr marL="228600">
              <a:spcAft>
                <a:spcPts val="1000"/>
              </a:spcAft>
            </a:pPr>
            <a:r>
              <a:rPr lang="en-US" dirty="0" smtClean="0"/>
              <a:t>Lower dynamic range</a:t>
            </a:r>
          </a:p>
          <a:p>
            <a:pPr marL="228600">
              <a:spcAft>
                <a:spcPts val="1000"/>
              </a:spcAft>
            </a:pPr>
            <a:r>
              <a:rPr lang="en-US" dirty="0" smtClean="0"/>
              <a:t>Fast (&lt;50 ns)</a:t>
            </a:r>
          </a:p>
          <a:p>
            <a:pPr marL="228600">
              <a:spcAft>
                <a:spcPts val="1000"/>
              </a:spcAft>
            </a:pPr>
            <a:r>
              <a:rPr lang="en-US" dirty="0" smtClean="0"/>
              <a:t>Gaps between pixels</a:t>
            </a:r>
          </a:p>
          <a:p>
            <a:pPr marL="228600">
              <a:spcAft>
                <a:spcPts val="1000"/>
              </a:spcAft>
            </a:pPr>
            <a:r>
              <a:rPr lang="en-US" dirty="0" smtClean="0"/>
              <a:t>Expensive (~$10,000-20,000)</a:t>
            </a:r>
          </a:p>
        </p:txBody>
      </p:sp>
      <p:pic>
        <p:nvPicPr>
          <p:cNvPr id="192514" name="Picture 2" descr="http://www.olympusmicro.com/primer/digitalimaging/concepts/images/ccdanatomyfigure1.jpg"/>
          <p:cNvPicPr>
            <a:picLocks noChangeAspect="1" noChangeArrowheads="1"/>
          </p:cNvPicPr>
          <p:nvPr/>
        </p:nvPicPr>
        <p:blipFill>
          <a:blip r:embed="rId3" cstate="print"/>
          <a:srcRect/>
          <a:stretch>
            <a:fillRect/>
          </a:stretch>
        </p:blipFill>
        <p:spPr bwMode="auto">
          <a:xfrm>
            <a:off x="274705" y="1322387"/>
            <a:ext cx="4770569" cy="4218603"/>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8"/>
          <p:cNvPicPr>
            <a:picLocks noChangeAspect="1" noChangeArrowheads="1"/>
          </p:cNvPicPr>
          <p:nvPr/>
        </p:nvPicPr>
        <p:blipFill>
          <a:blip r:embed="rId2" cstate="print"/>
          <a:srcRect/>
          <a:stretch>
            <a:fillRect/>
          </a:stretch>
        </p:blipFill>
        <p:spPr bwMode="auto">
          <a:xfrm>
            <a:off x="2852055" y="815608"/>
            <a:ext cx="2677888" cy="272974"/>
          </a:xfrm>
          <a:prstGeom prst="rect">
            <a:avLst/>
          </a:prstGeom>
          <a:noFill/>
          <a:ln w="9525">
            <a:noFill/>
            <a:miter lim="800000"/>
            <a:headEnd/>
            <a:tailEnd/>
          </a:ln>
        </p:spPr>
      </p:pic>
      <p:sp>
        <p:nvSpPr>
          <p:cNvPr id="26"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Area Detector Calibration</a:t>
            </a:r>
            <a:endParaRPr lang="en-US" sz="3200" b="1" u="sng" dirty="0">
              <a:solidFill>
                <a:schemeClr val="tx2"/>
              </a:solidFill>
            </a:endParaRPr>
          </a:p>
        </p:txBody>
      </p:sp>
      <p:sp>
        <p:nvSpPr>
          <p:cNvPr id="31" name="TextBox 30"/>
          <p:cNvSpPr txBox="1"/>
          <p:nvPr/>
        </p:nvSpPr>
        <p:spPr>
          <a:xfrm flipH="1">
            <a:off x="4822416" y="1627523"/>
            <a:ext cx="1201023" cy="400110"/>
          </a:xfrm>
          <a:prstGeom prst="rect">
            <a:avLst/>
          </a:prstGeom>
          <a:noFill/>
        </p:spPr>
        <p:txBody>
          <a:bodyPr wrap="square" rtlCol="0">
            <a:spAutoFit/>
          </a:bodyPr>
          <a:lstStyle/>
          <a:p>
            <a:pPr algn="ctr"/>
            <a:r>
              <a:rPr lang="en-US" sz="2000" b="1" dirty="0" smtClean="0">
                <a:solidFill>
                  <a:srgbClr val="FF0000"/>
                </a:solidFill>
              </a:rPr>
              <a:t>650 nm</a:t>
            </a:r>
            <a:endParaRPr lang="en-US" sz="2000" b="1" dirty="0">
              <a:solidFill>
                <a:srgbClr val="FF0000"/>
              </a:solidFill>
            </a:endParaRPr>
          </a:p>
        </p:txBody>
      </p:sp>
      <p:sp>
        <p:nvSpPr>
          <p:cNvPr id="32" name="TextBox 31"/>
          <p:cNvSpPr txBox="1"/>
          <p:nvPr/>
        </p:nvSpPr>
        <p:spPr>
          <a:xfrm>
            <a:off x="1872343" y="754750"/>
            <a:ext cx="1103085" cy="369332"/>
          </a:xfrm>
          <a:prstGeom prst="rect">
            <a:avLst/>
          </a:prstGeom>
          <a:noFill/>
        </p:spPr>
        <p:txBody>
          <a:bodyPr wrap="square" rtlCol="0">
            <a:spAutoFit/>
          </a:bodyPr>
          <a:lstStyle/>
          <a:p>
            <a:r>
              <a:rPr lang="en-US" dirty="0" smtClean="0"/>
              <a:t>Detector</a:t>
            </a:r>
            <a:endParaRPr lang="en-US" dirty="0"/>
          </a:p>
        </p:txBody>
      </p:sp>
      <p:grpSp>
        <p:nvGrpSpPr>
          <p:cNvPr id="33" name="Group 32"/>
          <p:cNvGrpSpPr/>
          <p:nvPr/>
        </p:nvGrpSpPr>
        <p:grpSpPr>
          <a:xfrm>
            <a:off x="384795" y="4548408"/>
            <a:ext cx="3925950" cy="1953990"/>
            <a:chOff x="436732" y="4049469"/>
            <a:chExt cx="4810515" cy="2394248"/>
          </a:xfrm>
        </p:grpSpPr>
        <p:sp>
          <p:nvSpPr>
            <p:cNvPr id="34" name="Freeform 97"/>
            <p:cNvSpPr>
              <a:spLocks noChangeAspect="1"/>
            </p:cNvSpPr>
            <p:nvPr/>
          </p:nvSpPr>
          <p:spPr bwMode="auto">
            <a:xfrm rot="5844755">
              <a:off x="1857111" y="4713252"/>
              <a:ext cx="1106018" cy="208298"/>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FF00">
                  <a:alpha val="80000"/>
                </a:srgbClr>
              </a:solidFill>
              <a:round/>
              <a:headEnd type="triangle" w="med" len="lg"/>
              <a:tailEnd/>
            </a:ln>
          </p:spPr>
          <p:txBody>
            <a:bodyPr/>
            <a:lstStyle/>
            <a:p>
              <a:endParaRPr lang="en-US" sz="2400">
                <a:solidFill>
                  <a:prstClr val="black"/>
                </a:solidFill>
              </a:endParaRPr>
            </a:p>
          </p:txBody>
        </p:sp>
        <p:grpSp>
          <p:nvGrpSpPr>
            <p:cNvPr id="35" name="Group 20"/>
            <p:cNvGrpSpPr/>
            <p:nvPr/>
          </p:nvGrpSpPr>
          <p:grpSpPr>
            <a:xfrm flipH="1">
              <a:off x="449932" y="4049469"/>
              <a:ext cx="4797315" cy="2394248"/>
              <a:chOff x="130019" y="2090786"/>
              <a:chExt cx="4797315" cy="2394248"/>
            </a:xfrm>
          </p:grpSpPr>
          <p:sp>
            <p:nvSpPr>
              <p:cNvPr id="37" name="TextBox 36"/>
              <p:cNvSpPr txBox="1"/>
              <p:nvPr/>
            </p:nvSpPr>
            <p:spPr>
              <a:xfrm>
                <a:off x="130019" y="2973346"/>
                <a:ext cx="1195211" cy="490260"/>
              </a:xfrm>
              <a:prstGeom prst="rect">
                <a:avLst/>
              </a:prstGeom>
              <a:noFill/>
            </p:spPr>
            <p:txBody>
              <a:bodyPr wrap="square" rtlCol="0">
                <a:spAutoFit/>
              </a:bodyPr>
              <a:lstStyle/>
              <a:p>
                <a:pPr algn="ctr"/>
                <a:r>
                  <a:rPr lang="en-US" sz="2000" dirty="0" smtClean="0"/>
                  <a:t>Source</a:t>
                </a:r>
                <a:endParaRPr lang="en-US" sz="2000" dirty="0"/>
              </a:p>
            </p:txBody>
          </p:sp>
          <p:sp>
            <p:nvSpPr>
              <p:cNvPr id="38" name="TextBox 37"/>
              <p:cNvSpPr txBox="1"/>
              <p:nvPr/>
            </p:nvSpPr>
            <p:spPr>
              <a:xfrm>
                <a:off x="1108174" y="3313065"/>
                <a:ext cx="566807" cy="452547"/>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39" name="Cube 38"/>
              <p:cNvSpPr/>
              <p:nvPr/>
            </p:nvSpPr>
            <p:spPr>
              <a:xfrm>
                <a:off x="1844113" y="3434381"/>
                <a:ext cx="237336" cy="59664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321584" y="3994305"/>
                <a:ext cx="1248150" cy="490729"/>
              </a:xfrm>
              <a:prstGeom prst="rect">
                <a:avLst/>
              </a:prstGeom>
              <a:noFill/>
            </p:spPr>
            <p:txBody>
              <a:bodyPr wrap="square" rtlCol="0">
                <a:spAutoFit/>
              </a:bodyPr>
              <a:lstStyle/>
              <a:p>
                <a:pPr algn="ctr"/>
                <a:r>
                  <a:rPr lang="en-US" sz="2000" dirty="0" smtClean="0"/>
                  <a:t>Sample</a:t>
                </a:r>
                <a:endParaRPr lang="en-US" sz="2000" dirty="0"/>
              </a:p>
            </p:txBody>
          </p:sp>
          <p:sp>
            <p:nvSpPr>
              <p:cNvPr id="41" name="Freeform 97"/>
              <p:cNvSpPr>
                <a:spLocks noChangeAspect="1"/>
              </p:cNvSpPr>
              <p:nvPr/>
            </p:nvSpPr>
            <p:spPr bwMode="auto">
              <a:xfrm rot="324265" flipH="1">
                <a:off x="1060512" y="3723657"/>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42" name="Litebulb"/>
              <p:cNvSpPr>
                <a:spLocks noEditPoints="1" noChangeArrowheads="1"/>
              </p:cNvSpPr>
              <p:nvPr/>
            </p:nvSpPr>
            <p:spPr bwMode="auto">
              <a:xfrm>
                <a:off x="555183" y="355743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pic>
            <p:nvPicPr>
              <p:cNvPr id="43" name="Picture 2"/>
              <p:cNvPicPr>
                <a:picLocks noChangeAspect="1" noChangeArrowheads="1"/>
              </p:cNvPicPr>
              <p:nvPr/>
            </p:nvPicPr>
            <p:blipFill>
              <a:blip r:embed="rId3" cstate="print"/>
              <a:srcRect/>
              <a:stretch>
                <a:fillRect/>
              </a:stretch>
            </p:blipFill>
            <p:spPr bwMode="auto">
              <a:xfrm>
                <a:off x="1748691" y="2119830"/>
                <a:ext cx="3178643" cy="205506"/>
              </a:xfrm>
              <a:prstGeom prst="rect">
                <a:avLst/>
              </a:prstGeom>
              <a:noFill/>
              <a:ln w="9525">
                <a:noFill/>
                <a:miter lim="800000"/>
                <a:headEnd/>
                <a:tailEnd/>
              </a:ln>
            </p:spPr>
          </p:pic>
          <p:sp>
            <p:nvSpPr>
              <p:cNvPr id="44" name="Freeform 97"/>
              <p:cNvSpPr>
                <a:spLocks noChangeAspect="1"/>
              </p:cNvSpPr>
              <p:nvPr/>
            </p:nvSpPr>
            <p:spPr bwMode="auto">
              <a:xfrm rot="324265" flipH="1">
                <a:off x="1049451" y="375683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45" name="Freeform 97"/>
              <p:cNvSpPr>
                <a:spLocks noChangeAspect="1"/>
              </p:cNvSpPr>
              <p:nvPr/>
            </p:nvSpPr>
            <p:spPr bwMode="auto">
              <a:xfrm rot="324265" flipH="1">
                <a:off x="1027330" y="3790020"/>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46" name="Group 75"/>
              <p:cNvGrpSpPr/>
              <p:nvPr/>
            </p:nvGrpSpPr>
            <p:grpSpPr>
              <a:xfrm>
                <a:off x="2111244" y="3723657"/>
                <a:ext cx="743625" cy="200162"/>
                <a:chOff x="3201202" y="5921186"/>
                <a:chExt cx="853865" cy="229835"/>
              </a:xfrm>
            </p:grpSpPr>
            <p:sp>
              <p:nvSpPr>
                <p:cNvPr id="53"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54"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55"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47" name="Freeform 97"/>
              <p:cNvSpPr>
                <a:spLocks noChangeAspect="1"/>
              </p:cNvSpPr>
              <p:nvPr/>
            </p:nvSpPr>
            <p:spPr bwMode="auto">
              <a:xfrm rot="18439921" flipH="1">
                <a:off x="3012270" y="2858970"/>
                <a:ext cx="1329567" cy="232235"/>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00FF">
                    <a:alpha val="80000"/>
                  </a:srgbClr>
                </a:solidFill>
                <a:round/>
                <a:headEnd type="triangle" w="med" len="lg"/>
                <a:tailEnd/>
              </a:ln>
            </p:spPr>
            <p:txBody>
              <a:bodyPr/>
              <a:lstStyle/>
              <a:p>
                <a:endParaRPr lang="en-US" sz="2400">
                  <a:solidFill>
                    <a:prstClr val="black"/>
                  </a:solidFill>
                </a:endParaRPr>
              </a:p>
            </p:txBody>
          </p:sp>
          <p:sp>
            <p:nvSpPr>
              <p:cNvPr id="48" name="Freeform 97"/>
              <p:cNvSpPr>
                <a:spLocks noChangeAspect="1"/>
              </p:cNvSpPr>
              <p:nvPr/>
            </p:nvSpPr>
            <p:spPr bwMode="auto">
              <a:xfrm rot="13795789" flipH="1">
                <a:off x="1789740" y="2709613"/>
                <a:ext cx="1453814" cy="21615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0000">
                    <a:alpha val="80000"/>
                  </a:srgbClr>
                </a:solidFill>
                <a:round/>
                <a:headEnd type="triangle" w="med" len="lg"/>
                <a:tailEnd/>
              </a:ln>
            </p:spPr>
            <p:txBody>
              <a:bodyPr/>
              <a:lstStyle/>
              <a:p>
                <a:endParaRPr lang="en-US" sz="2400">
                  <a:solidFill>
                    <a:prstClr val="black"/>
                  </a:solidFill>
                </a:endParaRPr>
              </a:p>
            </p:txBody>
          </p:sp>
          <p:sp>
            <p:nvSpPr>
              <p:cNvPr id="49" name="Freeform 97"/>
              <p:cNvSpPr>
                <a:spLocks noChangeAspect="1"/>
              </p:cNvSpPr>
              <p:nvPr/>
            </p:nvSpPr>
            <p:spPr bwMode="auto">
              <a:xfrm rot="17112754" flipH="1">
                <a:off x="2755224" y="2805368"/>
                <a:ext cx="1106018" cy="208298"/>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8000">
                    <a:alpha val="80000"/>
                  </a:srgbClr>
                </a:solidFill>
                <a:round/>
                <a:headEnd type="triangle" w="med" len="lg"/>
                <a:tailEnd/>
              </a:ln>
            </p:spPr>
            <p:txBody>
              <a:bodyPr/>
              <a:lstStyle/>
              <a:p>
                <a:endParaRPr lang="en-US" sz="2400">
                  <a:solidFill>
                    <a:prstClr val="black"/>
                  </a:solidFill>
                </a:endParaRPr>
              </a:p>
            </p:txBody>
          </p:sp>
          <p:grpSp>
            <p:nvGrpSpPr>
              <p:cNvPr id="50" name="Group 76"/>
              <p:cNvGrpSpPr/>
              <p:nvPr/>
            </p:nvGrpSpPr>
            <p:grpSpPr>
              <a:xfrm>
                <a:off x="2758352" y="3313629"/>
                <a:ext cx="522378" cy="858690"/>
                <a:chOff x="3156841" y="4294673"/>
                <a:chExt cx="599819" cy="985987"/>
              </a:xfrm>
            </p:grpSpPr>
            <p:sp>
              <p:nvSpPr>
                <p:cNvPr id="51" name="Isosceles Triangle 50"/>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Freeform 97"/>
            <p:cNvSpPr>
              <a:spLocks noChangeAspect="1"/>
            </p:cNvSpPr>
            <p:nvPr/>
          </p:nvSpPr>
          <p:spPr bwMode="auto">
            <a:xfrm rot="2519368">
              <a:off x="436732" y="4885752"/>
              <a:ext cx="1918063" cy="2021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9900CC"/>
              </a:solidFill>
              <a:round/>
              <a:headEnd type="triangle" w="med" len="lg"/>
              <a:tailEnd/>
            </a:ln>
          </p:spPr>
          <p:txBody>
            <a:bodyPr/>
            <a:lstStyle/>
            <a:p>
              <a:endParaRPr lang="en-US" sz="2400">
                <a:solidFill>
                  <a:prstClr val="black"/>
                </a:solidFill>
              </a:endParaRPr>
            </a:p>
          </p:txBody>
        </p:sp>
      </p:grpSp>
      <p:pic>
        <p:nvPicPr>
          <p:cNvPr id="56" name="Picture 8"/>
          <p:cNvPicPr>
            <a:picLocks noChangeAspect="1" noChangeArrowheads="1"/>
          </p:cNvPicPr>
          <p:nvPr/>
        </p:nvPicPr>
        <p:blipFill>
          <a:blip r:embed="rId2" cstate="print"/>
          <a:srcRect/>
          <a:stretch>
            <a:fillRect/>
          </a:stretch>
        </p:blipFill>
        <p:spPr bwMode="auto">
          <a:xfrm>
            <a:off x="1364323" y="4359726"/>
            <a:ext cx="2612572" cy="197744"/>
          </a:xfrm>
          <a:prstGeom prst="rect">
            <a:avLst/>
          </a:prstGeom>
          <a:noFill/>
          <a:ln w="9525">
            <a:noFill/>
            <a:miter lim="800000"/>
            <a:headEnd/>
            <a:tailEnd/>
          </a:ln>
        </p:spPr>
      </p:pic>
      <p:grpSp>
        <p:nvGrpSpPr>
          <p:cNvPr id="57" name="Group 56"/>
          <p:cNvGrpSpPr/>
          <p:nvPr/>
        </p:nvGrpSpPr>
        <p:grpSpPr>
          <a:xfrm>
            <a:off x="2836575" y="1115782"/>
            <a:ext cx="4159310" cy="2037997"/>
            <a:chOff x="436732" y="4049469"/>
            <a:chExt cx="4924180" cy="2412771"/>
          </a:xfrm>
        </p:grpSpPr>
        <p:sp>
          <p:nvSpPr>
            <p:cNvPr id="58" name="Freeform 97"/>
            <p:cNvSpPr>
              <a:spLocks noChangeAspect="1"/>
            </p:cNvSpPr>
            <p:nvPr/>
          </p:nvSpPr>
          <p:spPr bwMode="auto">
            <a:xfrm rot="5844755">
              <a:off x="1857111" y="4713252"/>
              <a:ext cx="1106018" cy="208298"/>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FF00">
                  <a:alpha val="80000"/>
                </a:srgbClr>
              </a:solidFill>
              <a:round/>
              <a:headEnd type="triangle" w="med" len="lg"/>
              <a:tailEnd/>
            </a:ln>
          </p:spPr>
          <p:txBody>
            <a:bodyPr/>
            <a:lstStyle/>
            <a:p>
              <a:endParaRPr lang="en-US" sz="2400">
                <a:solidFill>
                  <a:prstClr val="black"/>
                </a:solidFill>
              </a:endParaRPr>
            </a:p>
          </p:txBody>
        </p:sp>
        <p:grpSp>
          <p:nvGrpSpPr>
            <p:cNvPr id="59" name="Group 20"/>
            <p:cNvGrpSpPr/>
            <p:nvPr/>
          </p:nvGrpSpPr>
          <p:grpSpPr>
            <a:xfrm flipH="1">
              <a:off x="449932" y="4049469"/>
              <a:ext cx="4910980" cy="2412771"/>
              <a:chOff x="16354" y="2090786"/>
              <a:chExt cx="4910980" cy="2412771"/>
            </a:xfrm>
          </p:grpSpPr>
          <p:sp>
            <p:nvSpPr>
              <p:cNvPr id="61" name="TextBox 60"/>
              <p:cNvSpPr txBox="1"/>
              <p:nvPr/>
            </p:nvSpPr>
            <p:spPr>
              <a:xfrm>
                <a:off x="16354" y="3150450"/>
                <a:ext cx="1184390" cy="473688"/>
              </a:xfrm>
              <a:prstGeom prst="rect">
                <a:avLst/>
              </a:prstGeom>
              <a:noFill/>
            </p:spPr>
            <p:txBody>
              <a:bodyPr wrap="square" rtlCol="0">
                <a:spAutoFit/>
              </a:bodyPr>
              <a:lstStyle/>
              <a:p>
                <a:pPr algn="ctr"/>
                <a:r>
                  <a:rPr lang="en-US" sz="2000" dirty="0" smtClean="0"/>
                  <a:t>Source</a:t>
                </a:r>
                <a:endParaRPr lang="en-US" sz="2000" dirty="0"/>
              </a:p>
            </p:txBody>
          </p:sp>
          <p:sp>
            <p:nvSpPr>
              <p:cNvPr id="62" name="TextBox 61"/>
              <p:cNvSpPr txBox="1"/>
              <p:nvPr/>
            </p:nvSpPr>
            <p:spPr>
              <a:xfrm>
                <a:off x="909891" y="3367622"/>
                <a:ext cx="696358" cy="437250"/>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63" name="Cube 62"/>
              <p:cNvSpPr/>
              <p:nvPr/>
            </p:nvSpPr>
            <p:spPr>
              <a:xfrm>
                <a:off x="1844113" y="3434381"/>
                <a:ext cx="237336" cy="59664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322287" y="4029870"/>
                <a:ext cx="1261024" cy="473687"/>
              </a:xfrm>
              <a:prstGeom prst="rect">
                <a:avLst/>
              </a:prstGeom>
              <a:noFill/>
            </p:spPr>
            <p:txBody>
              <a:bodyPr wrap="square" rtlCol="0">
                <a:spAutoFit/>
              </a:bodyPr>
              <a:lstStyle/>
              <a:p>
                <a:pPr algn="ctr"/>
                <a:r>
                  <a:rPr lang="en-US" sz="2000" dirty="0" smtClean="0"/>
                  <a:t>Sample</a:t>
                </a:r>
                <a:endParaRPr lang="en-US" sz="2000" dirty="0"/>
              </a:p>
            </p:txBody>
          </p:sp>
          <p:sp>
            <p:nvSpPr>
              <p:cNvPr id="65" name="Freeform 97"/>
              <p:cNvSpPr>
                <a:spLocks noChangeAspect="1"/>
              </p:cNvSpPr>
              <p:nvPr/>
            </p:nvSpPr>
            <p:spPr bwMode="auto">
              <a:xfrm rot="324265" flipH="1">
                <a:off x="1060512" y="3723657"/>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66" name="Litebulb"/>
              <p:cNvSpPr>
                <a:spLocks noEditPoints="1" noChangeArrowheads="1"/>
              </p:cNvSpPr>
              <p:nvPr/>
            </p:nvSpPr>
            <p:spPr bwMode="auto">
              <a:xfrm>
                <a:off x="555183" y="355743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pic>
            <p:nvPicPr>
              <p:cNvPr id="67" name="Picture 2"/>
              <p:cNvPicPr>
                <a:picLocks noChangeAspect="1" noChangeArrowheads="1"/>
              </p:cNvPicPr>
              <p:nvPr/>
            </p:nvPicPr>
            <p:blipFill>
              <a:blip r:embed="rId3" cstate="print"/>
              <a:srcRect/>
              <a:stretch>
                <a:fillRect/>
              </a:stretch>
            </p:blipFill>
            <p:spPr bwMode="auto">
              <a:xfrm>
                <a:off x="1748691" y="2119830"/>
                <a:ext cx="3178643" cy="205506"/>
              </a:xfrm>
              <a:prstGeom prst="rect">
                <a:avLst/>
              </a:prstGeom>
              <a:noFill/>
              <a:ln w="9525">
                <a:noFill/>
                <a:miter lim="800000"/>
                <a:headEnd/>
                <a:tailEnd/>
              </a:ln>
            </p:spPr>
          </p:pic>
          <p:sp>
            <p:nvSpPr>
              <p:cNvPr id="68" name="Freeform 97"/>
              <p:cNvSpPr>
                <a:spLocks noChangeAspect="1"/>
              </p:cNvSpPr>
              <p:nvPr/>
            </p:nvSpPr>
            <p:spPr bwMode="auto">
              <a:xfrm rot="324265" flipH="1">
                <a:off x="1049451" y="375683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69" name="Freeform 97"/>
              <p:cNvSpPr>
                <a:spLocks noChangeAspect="1"/>
              </p:cNvSpPr>
              <p:nvPr/>
            </p:nvSpPr>
            <p:spPr bwMode="auto">
              <a:xfrm rot="324265" flipH="1">
                <a:off x="1027330" y="3790020"/>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70" name="Group 75"/>
              <p:cNvGrpSpPr/>
              <p:nvPr/>
            </p:nvGrpSpPr>
            <p:grpSpPr>
              <a:xfrm>
                <a:off x="2111244" y="3723657"/>
                <a:ext cx="743625" cy="200162"/>
                <a:chOff x="3201202" y="5921186"/>
                <a:chExt cx="853865" cy="229835"/>
              </a:xfrm>
            </p:grpSpPr>
            <p:sp>
              <p:nvSpPr>
                <p:cNvPr id="77"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78"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79"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71" name="Freeform 97"/>
              <p:cNvSpPr>
                <a:spLocks noChangeAspect="1"/>
              </p:cNvSpPr>
              <p:nvPr/>
            </p:nvSpPr>
            <p:spPr bwMode="auto">
              <a:xfrm rot="18439921" flipH="1">
                <a:off x="3012270" y="2858970"/>
                <a:ext cx="1329567" cy="232235"/>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00FF">
                    <a:alpha val="80000"/>
                  </a:srgbClr>
                </a:solidFill>
                <a:round/>
                <a:headEnd type="triangle" w="med" len="lg"/>
                <a:tailEnd/>
              </a:ln>
            </p:spPr>
            <p:txBody>
              <a:bodyPr/>
              <a:lstStyle/>
              <a:p>
                <a:endParaRPr lang="en-US" sz="2400">
                  <a:solidFill>
                    <a:prstClr val="black"/>
                  </a:solidFill>
                </a:endParaRPr>
              </a:p>
            </p:txBody>
          </p:sp>
          <p:sp>
            <p:nvSpPr>
              <p:cNvPr id="72" name="Freeform 97"/>
              <p:cNvSpPr>
                <a:spLocks noChangeAspect="1"/>
              </p:cNvSpPr>
              <p:nvPr/>
            </p:nvSpPr>
            <p:spPr bwMode="auto">
              <a:xfrm rot="13795789" flipH="1">
                <a:off x="1789740" y="2709613"/>
                <a:ext cx="1453814" cy="21615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0000">
                    <a:alpha val="80000"/>
                  </a:srgbClr>
                </a:solidFill>
                <a:round/>
                <a:headEnd type="triangle" w="med" len="lg"/>
                <a:tailEnd/>
              </a:ln>
            </p:spPr>
            <p:txBody>
              <a:bodyPr/>
              <a:lstStyle/>
              <a:p>
                <a:endParaRPr lang="en-US" sz="2400">
                  <a:solidFill>
                    <a:prstClr val="black"/>
                  </a:solidFill>
                </a:endParaRPr>
              </a:p>
            </p:txBody>
          </p:sp>
          <p:sp>
            <p:nvSpPr>
              <p:cNvPr id="73" name="Freeform 97"/>
              <p:cNvSpPr>
                <a:spLocks noChangeAspect="1"/>
              </p:cNvSpPr>
              <p:nvPr/>
            </p:nvSpPr>
            <p:spPr bwMode="auto">
              <a:xfrm rot="17112754" flipH="1">
                <a:off x="2755224" y="2805368"/>
                <a:ext cx="1106018" cy="208298"/>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8000">
                    <a:alpha val="80000"/>
                  </a:srgbClr>
                </a:solidFill>
                <a:round/>
                <a:headEnd type="triangle" w="med" len="lg"/>
                <a:tailEnd/>
              </a:ln>
            </p:spPr>
            <p:txBody>
              <a:bodyPr/>
              <a:lstStyle/>
              <a:p>
                <a:endParaRPr lang="en-US" sz="2400">
                  <a:solidFill>
                    <a:prstClr val="black"/>
                  </a:solidFill>
                </a:endParaRPr>
              </a:p>
            </p:txBody>
          </p:sp>
          <p:grpSp>
            <p:nvGrpSpPr>
              <p:cNvPr id="74" name="Group 76"/>
              <p:cNvGrpSpPr/>
              <p:nvPr/>
            </p:nvGrpSpPr>
            <p:grpSpPr>
              <a:xfrm>
                <a:off x="2758352" y="3313629"/>
                <a:ext cx="522378" cy="858690"/>
                <a:chOff x="3156841" y="4294673"/>
                <a:chExt cx="599819" cy="985987"/>
              </a:xfrm>
            </p:grpSpPr>
            <p:sp>
              <p:nvSpPr>
                <p:cNvPr id="75" name="Isosceles Triangle 74"/>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0" name="Freeform 97"/>
            <p:cNvSpPr>
              <a:spLocks noChangeAspect="1"/>
            </p:cNvSpPr>
            <p:nvPr/>
          </p:nvSpPr>
          <p:spPr bwMode="auto">
            <a:xfrm rot="2519368">
              <a:off x="436732" y="4885752"/>
              <a:ext cx="1918063" cy="2021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9900CC"/>
              </a:solidFill>
              <a:round/>
              <a:headEnd type="triangle" w="med" len="lg"/>
              <a:tailEnd/>
            </a:ln>
          </p:spPr>
          <p:txBody>
            <a:bodyPr/>
            <a:lstStyle/>
            <a:p>
              <a:endParaRPr lang="en-US" sz="2400">
                <a:solidFill>
                  <a:prstClr val="black"/>
                </a:solidFill>
              </a:endParaRPr>
            </a:p>
          </p:txBody>
        </p:sp>
      </p:grpSp>
      <p:cxnSp>
        <p:nvCxnSpPr>
          <p:cNvPr id="107" name="Straight Arrow Connector 106"/>
          <p:cNvCxnSpPr/>
          <p:nvPr/>
        </p:nvCxnSpPr>
        <p:spPr>
          <a:xfrm>
            <a:off x="3614058" y="3938812"/>
            <a:ext cx="217714" cy="4209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3258454" y="3592289"/>
            <a:ext cx="747490" cy="369332"/>
          </a:xfrm>
          <a:prstGeom prst="rect">
            <a:avLst/>
          </a:prstGeom>
          <a:noFill/>
        </p:spPr>
        <p:txBody>
          <a:bodyPr wrap="square" rtlCol="0">
            <a:spAutoFit/>
          </a:bodyPr>
          <a:lstStyle/>
          <a:p>
            <a:r>
              <a:rPr lang="en-US" dirty="0" smtClean="0"/>
              <a:t>Red?</a:t>
            </a:r>
            <a:endParaRPr lang="en-US" dirty="0"/>
          </a:p>
        </p:txBody>
      </p:sp>
      <p:sp>
        <p:nvSpPr>
          <p:cNvPr id="111" name="TextBox 110"/>
          <p:cNvSpPr txBox="1"/>
          <p:nvPr/>
        </p:nvSpPr>
        <p:spPr>
          <a:xfrm>
            <a:off x="1328062" y="3156868"/>
            <a:ext cx="1937656" cy="400110"/>
          </a:xfrm>
          <a:prstGeom prst="rect">
            <a:avLst/>
          </a:prstGeom>
          <a:noFill/>
        </p:spPr>
        <p:txBody>
          <a:bodyPr wrap="square" rtlCol="0">
            <a:spAutoFit/>
          </a:bodyPr>
          <a:lstStyle/>
          <a:p>
            <a:r>
              <a:rPr lang="en-US" sz="2000" b="1" u="sng" dirty="0" smtClean="0"/>
              <a:t>Detector Offset</a:t>
            </a:r>
            <a:endParaRPr lang="en-US" sz="2000" b="1" u="sng" dirty="0"/>
          </a:p>
        </p:txBody>
      </p:sp>
      <p:cxnSp>
        <p:nvCxnSpPr>
          <p:cNvPr id="112" name="Straight Arrow Connector 111"/>
          <p:cNvCxnSpPr/>
          <p:nvPr/>
        </p:nvCxnSpPr>
        <p:spPr>
          <a:xfrm>
            <a:off x="2460172" y="3938820"/>
            <a:ext cx="217714" cy="4209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2090055" y="3598516"/>
            <a:ext cx="1001488" cy="369332"/>
          </a:xfrm>
          <a:prstGeom prst="rect">
            <a:avLst/>
          </a:prstGeom>
          <a:noFill/>
        </p:spPr>
        <p:txBody>
          <a:bodyPr wrap="square" rtlCol="0">
            <a:spAutoFit/>
          </a:bodyPr>
          <a:lstStyle/>
          <a:p>
            <a:r>
              <a:rPr lang="en-US" dirty="0" smtClean="0"/>
              <a:t>Green?</a:t>
            </a:r>
            <a:endParaRPr lang="en-US" dirty="0"/>
          </a:p>
        </p:txBody>
      </p:sp>
      <p:sp>
        <p:nvSpPr>
          <p:cNvPr id="114" name="TextBox 113"/>
          <p:cNvSpPr txBox="1"/>
          <p:nvPr/>
        </p:nvSpPr>
        <p:spPr>
          <a:xfrm>
            <a:off x="994227" y="3598516"/>
            <a:ext cx="1001488" cy="369332"/>
          </a:xfrm>
          <a:prstGeom prst="rect">
            <a:avLst/>
          </a:prstGeom>
          <a:noFill/>
        </p:spPr>
        <p:txBody>
          <a:bodyPr wrap="square" rtlCol="0">
            <a:spAutoFit/>
          </a:bodyPr>
          <a:lstStyle/>
          <a:p>
            <a:r>
              <a:rPr lang="en-US" dirty="0" smtClean="0"/>
              <a:t>Blue?</a:t>
            </a:r>
            <a:endParaRPr lang="en-US" dirty="0"/>
          </a:p>
        </p:txBody>
      </p:sp>
      <p:cxnSp>
        <p:nvCxnSpPr>
          <p:cNvPr id="115" name="Straight Arrow Connector 114"/>
          <p:cNvCxnSpPr/>
          <p:nvPr/>
        </p:nvCxnSpPr>
        <p:spPr>
          <a:xfrm>
            <a:off x="1349829" y="3924306"/>
            <a:ext cx="217714" cy="4209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7" name="Group 146"/>
          <p:cNvGrpSpPr/>
          <p:nvPr/>
        </p:nvGrpSpPr>
        <p:grpSpPr>
          <a:xfrm>
            <a:off x="5645221" y="4971256"/>
            <a:ext cx="3281799" cy="1552925"/>
            <a:chOff x="1226018" y="4540898"/>
            <a:chExt cx="4021229" cy="1902819"/>
          </a:xfrm>
        </p:grpSpPr>
        <p:sp>
          <p:nvSpPr>
            <p:cNvPr id="148" name="Freeform 97"/>
            <p:cNvSpPr>
              <a:spLocks noChangeAspect="1"/>
            </p:cNvSpPr>
            <p:nvPr/>
          </p:nvSpPr>
          <p:spPr bwMode="auto">
            <a:xfrm rot="5844755">
              <a:off x="1992188" y="4941405"/>
              <a:ext cx="711181" cy="133938"/>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FF00">
                  <a:alpha val="80000"/>
                </a:srgbClr>
              </a:solidFill>
              <a:round/>
              <a:headEnd type="triangle" w="med" len="lg"/>
              <a:tailEnd/>
            </a:ln>
          </p:spPr>
          <p:txBody>
            <a:bodyPr/>
            <a:lstStyle/>
            <a:p>
              <a:endParaRPr lang="en-US" sz="2400">
                <a:solidFill>
                  <a:prstClr val="black"/>
                </a:solidFill>
              </a:endParaRPr>
            </a:p>
          </p:txBody>
        </p:sp>
        <p:grpSp>
          <p:nvGrpSpPr>
            <p:cNvPr id="149" name="Group 20"/>
            <p:cNvGrpSpPr/>
            <p:nvPr/>
          </p:nvGrpSpPr>
          <p:grpSpPr>
            <a:xfrm flipH="1">
              <a:off x="1303590" y="4540898"/>
              <a:ext cx="3943657" cy="1902819"/>
              <a:chOff x="130019" y="2582215"/>
              <a:chExt cx="3943657" cy="1902819"/>
            </a:xfrm>
          </p:grpSpPr>
          <p:sp>
            <p:nvSpPr>
              <p:cNvPr id="151" name="TextBox 150"/>
              <p:cNvSpPr txBox="1"/>
              <p:nvPr/>
            </p:nvSpPr>
            <p:spPr>
              <a:xfrm>
                <a:off x="130019" y="2973346"/>
                <a:ext cx="1195211" cy="490260"/>
              </a:xfrm>
              <a:prstGeom prst="rect">
                <a:avLst/>
              </a:prstGeom>
              <a:noFill/>
            </p:spPr>
            <p:txBody>
              <a:bodyPr wrap="square" rtlCol="0">
                <a:spAutoFit/>
              </a:bodyPr>
              <a:lstStyle/>
              <a:p>
                <a:pPr algn="ctr"/>
                <a:r>
                  <a:rPr lang="en-US" sz="2000" dirty="0" smtClean="0"/>
                  <a:t>Source</a:t>
                </a:r>
                <a:endParaRPr lang="en-US" sz="2000" dirty="0"/>
              </a:p>
            </p:txBody>
          </p:sp>
          <p:sp>
            <p:nvSpPr>
              <p:cNvPr id="152" name="TextBox 151"/>
              <p:cNvSpPr txBox="1"/>
              <p:nvPr/>
            </p:nvSpPr>
            <p:spPr>
              <a:xfrm>
                <a:off x="1108174" y="3313065"/>
                <a:ext cx="566807" cy="452547"/>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153" name="Cube 152"/>
              <p:cNvSpPr/>
              <p:nvPr/>
            </p:nvSpPr>
            <p:spPr>
              <a:xfrm>
                <a:off x="1844113" y="3434381"/>
                <a:ext cx="237336" cy="59664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1321584" y="3994305"/>
                <a:ext cx="1248150" cy="490729"/>
              </a:xfrm>
              <a:prstGeom prst="rect">
                <a:avLst/>
              </a:prstGeom>
              <a:noFill/>
            </p:spPr>
            <p:txBody>
              <a:bodyPr wrap="square" rtlCol="0">
                <a:spAutoFit/>
              </a:bodyPr>
              <a:lstStyle/>
              <a:p>
                <a:pPr algn="ctr"/>
                <a:r>
                  <a:rPr lang="en-US" sz="2000" dirty="0" smtClean="0"/>
                  <a:t>Sample</a:t>
                </a:r>
                <a:endParaRPr lang="en-US" sz="2000" dirty="0"/>
              </a:p>
            </p:txBody>
          </p:sp>
          <p:sp>
            <p:nvSpPr>
              <p:cNvPr id="155" name="Freeform 97"/>
              <p:cNvSpPr>
                <a:spLocks noChangeAspect="1"/>
              </p:cNvSpPr>
              <p:nvPr/>
            </p:nvSpPr>
            <p:spPr bwMode="auto">
              <a:xfrm rot="324265" flipH="1">
                <a:off x="1060512" y="3723657"/>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56" name="Litebulb"/>
              <p:cNvSpPr>
                <a:spLocks noEditPoints="1" noChangeArrowheads="1"/>
              </p:cNvSpPr>
              <p:nvPr/>
            </p:nvSpPr>
            <p:spPr bwMode="auto">
              <a:xfrm>
                <a:off x="555183" y="355743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pic>
            <p:nvPicPr>
              <p:cNvPr id="157" name="Picture 2"/>
              <p:cNvPicPr>
                <a:picLocks noChangeAspect="1" noChangeArrowheads="1"/>
              </p:cNvPicPr>
              <p:nvPr/>
            </p:nvPicPr>
            <p:blipFill>
              <a:blip r:embed="rId3" cstate="print"/>
              <a:srcRect/>
              <a:stretch>
                <a:fillRect/>
              </a:stretch>
            </p:blipFill>
            <p:spPr bwMode="auto">
              <a:xfrm>
                <a:off x="2567408" y="2582215"/>
                <a:ext cx="1506268" cy="314152"/>
              </a:xfrm>
              <a:prstGeom prst="rect">
                <a:avLst/>
              </a:prstGeom>
              <a:noFill/>
              <a:ln w="9525">
                <a:noFill/>
                <a:miter lim="800000"/>
                <a:headEnd/>
                <a:tailEnd/>
              </a:ln>
            </p:spPr>
          </p:pic>
          <p:sp>
            <p:nvSpPr>
              <p:cNvPr id="158" name="Freeform 97"/>
              <p:cNvSpPr>
                <a:spLocks noChangeAspect="1"/>
              </p:cNvSpPr>
              <p:nvPr/>
            </p:nvSpPr>
            <p:spPr bwMode="auto">
              <a:xfrm rot="324265" flipH="1">
                <a:off x="1049451" y="375683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59" name="Freeform 97"/>
              <p:cNvSpPr>
                <a:spLocks noChangeAspect="1"/>
              </p:cNvSpPr>
              <p:nvPr/>
            </p:nvSpPr>
            <p:spPr bwMode="auto">
              <a:xfrm rot="324265" flipH="1">
                <a:off x="1027330" y="3790020"/>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160" name="Group 75"/>
              <p:cNvGrpSpPr/>
              <p:nvPr/>
            </p:nvGrpSpPr>
            <p:grpSpPr>
              <a:xfrm>
                <a:off x="2111244" y="3723657"/>
                <a:ext cx="743625" cy="200162"/>
                <a:chOff x="3201202" y="5921186"/>
                <a:chExt cx="853865" cy="229835"/>
              </a:xfrm>
            </p:grpSpPr>
            <p:sp>
              <p:nvSpPr>
                <p:cNvPr id="167"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68"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69"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161" name="Freeform 97"/>
              <p:cNvSpPr>
                <a:spLocks noChangeAspect="1"/>
              </p:cNvSpPr>
              <p:nvPr/>
            </p:nvSpPr>
            <p:spPr bwMode="auto">
              <a:xfrm rot="18439921" flipH="1">
                <a:off x="3089794" y="3121932"/>
                <a:ext cx="720774" cy="125897"/>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00FF">
                    <a:alpha val="80000"/>
                  </a:srgbClr>
                </a:solidFill>
                <a:round/>
                <a:headEnd type="triangle" w="med" len="lg"/>
                <a:tailEnd/>
              </a:ln>
            </p:spPr>
            <p:txBody>
              <a:bodyPr/>
              <a:lstStyle/>
              <a:p>
                <a:endParaRPr lang="en-US" sz="2400">
                  <a:solidFill>
                    <a:prstClr val="black"/>
                  </a:solidFill>
                </a:endParaRPr>
              </a:p>
            </p:txBody>
          </p:sp>
          <p:sp>
            <p:nvSpPr>
              <p:cNvPr id="162" name="Freeform 97"/>
              <p:cNvSpPr>
                <a:spLocks noChangeAspect="1"/>
              </p:cNvSpPr>
              <p:nvPr/>
            </p:nvSpPr>
            <p:spPr bwMode="auto">
              <a:xfrm rot="13795789" flipH="1">
                <a:off x="2527475" y="3053074"/>
                <a:ext cx="614288" cy="91335"/>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0000">
                    <a:alpha val="80000"/>
                  </a:srgbClr>
                </a:solidFill>
                <a:round/>
                <a:headEnd type="triangle" w="med" len="lg"/>
                <a:tailEnd/>
              </a:ln>
            </p:spPr>
            <p:txBody>
              <a:bodyPr/>
              <a:lstStyle/>
              <a:p>
                <a:endParaRPr lang="en-US" sz="2400">
                  <a:solidFill>
                    <a:prstClr val="black"/>
                  </a:solidFill>
                </a:endParaRPr>
              </a:p>
            </p:txBody>
          </p:sp>
          <p:sp>
            <p:nvSpPr>
              <p:cNvPr id="163" name="Freeform 97"/>
              <p:cNvSpPr>
                <a:spLocks noChangeAspect="1"/>
              </p:cNvSpPr>
              <p:nvPr/>
            </p:nvSpPr>
            <p:spPr bwMode="auto">
              <a:xfrm rot="17112754" flipH="1">
                <a:off x="2978930" y="3098031"/>
                <a:ext cx="619346" cy="116642"/>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8000">
                    <a:alpha val="80000"/>
                  </a:srgbClr>
                </a:solidFill>
                <a:round/>
                <a:headEnd type="triangle" w="med" len="lg"/>
                <a:tailEnd/>
              </a:ln>
            </p:spPr>
            <p:txBody>
              <a:bodyPr/>
              <a:lstStyle/>
              <a:p>
                <a:endParaRPr lang="en-US" sz="2400">
                  <a:solidFill>
                    <a:prstClr val="black"/>
                  </a:solidFill>
                </a:endParaRPr>
              </a:p>
            </p:txBody>
          </p:sp>
          <p:grpSp>
            <p:nvGrpSpPr>
              <p:cNvPr id="164" name="Group 76"/>
              <p:cNvGrpSpPr/>
              <p:nvPr/>
            </p:nvGrpSpPr>
            <p:grpSpPr>
              <a:xfrm>
                <a:off x="2758352" y="3313629"/>
                <a:ext cx="522378" cy="858690"/>
                <a:chOff x="3156841" y="4294673"/>
                <a:chExt cx="599819" cy="985987"/>
              </a:xfrm>
            </p:grpSpPr>
            <p:sp>
              <p:nvSpPr>
                <p:cNvPr id="165" name="Isosceles Triangle 164"/>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reeform 165"/>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0" name="Freeform 97"/>
            <p:cNvSpPr>
              <a:spLocks noChangeAspect="1"/>
            </p:cNvSpPr>
            <p:nvPr/>
          </p:nvSpPr>
          <p:spPr bwMode="auto">
            <a:xfrm rot="2519368">
              <a:off x="1226018" y="5188647"/>
              <a:ext cx="1047736" cy="110415"/>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9900CC"/>
              </a:solidFill>
              <a:round/>
              <a:headEnd type="triangle" w="med" len="lg"/>
              <a:tailEnd/>
            </a:ln>
          </p:spPr>
          <p:txBody>
            <a:bodyPr/>
            <a:lstStyle/>
            <a:p>
              <a:endParaRPr lang="en-US" sz="2400">
                <a:solidFill>
                  <a:prstClr val="black"/>
                </a:solidFill>
              </a:endParaRPr>
            </a:p>
          </p:txBody>
        </p:sp>
      </p:grpSp>
      <p:pic>
        <p:nvPicPr>
          <p:cNvPr id="170" name="Picture 8"/>
          <p:cNvPicPr>
            <a:picLocks noChangeAspect="1" noChangeArrowheads="1"/>
          </p:cNvPicPr>
          <p:nvPr/>
        </p:nvPicPr>
        <p:blipFill>
          <a:blip r:embed="rId2" cstate="print"/>
          <a:srcRect/>
          <a:stretch>
            <a:fillRect/>
          </a:stretch>
        </p:blipFill>
        <p:spPr bwMode="auto">
          <a:xfrm>
            <a:off x="5066198" y="4758883"/>
            <a:ext cx="2612572" cy="197744"/>
          </a:xfrm>
          <a:prstGeom prst="rect">
            <a:avLst/>
          </a:prstGeom>
          <a:noFill/>
          <a:ln w="9525">
            <a:noFill/>
            <a:miter lim="800000"/>
            <a:headEnd/>
            <a:tailEnd/>
          </a:ln>
        </p:spPr>
      </p:pic>
      <p:cxnSp>
        <p:nvCxnSpPr>
          <p:cNvPr id="171" name="Straight Arrow Connector 170"/>
          <p:cNvCxnSpPr/>
          <p:nvPr/>
        </p:nvCxnSpPr>
        <p:spPr>
          <a:xfrm>
            <a:off x="7257895" y="4279900"/>
            <a:ext cx="217714" cy="4209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6902291" y="3933377"/>
            <a:ext cx="747490" cy="369332"/>
          </a:xfrm>
          <a:prstGeom prst="rect">
            <a:avLst/>
          </a:prstGeom>
          <a:noFill/>
        </p:spPr>
        <p:txBody>
          <a:bodyPr wrap="square" rtlCol="0">
            <a:spAutoFit/>
          </a:bodyPr>
          <a:lstStyle/>
          <a:p>
            <a:r>
              <a:rPr lang="en-US" dirty="0" smtClean="0"/>
              <a:t>Red?</a:t>
            </a:r>
            <a:endParaRPr lang="en-US" dirty="0"/>
          </a:p>
        </p:txBody>
      </p:sp>
      <p:sp>
        <p:nvSpPr>
          <p:cNvPr id="173" name="TextBox 172"/>
          <p:cNvSpPr txBox="1"/>
          <p:nvPr/>
        </p:nvSpPr>
        <p:spPr>
          <a:xfrm>
            <a:off x="5596001" y="3178648"/>
            <a:ext cx="2038514" cy="400110"/>
          </a:xfrm>
          <a:prstGeom prst="rect">
            <a:avLst/>
          </a:prstGeom>
          <a:noFill/>
        </p:spPr>
        <p:txBody>
          <a:bodyPr wrap="square" rtlCol="0">
            <a:spAutoFit/>
          </a:bodyPr>
          <a:lstStyle/>
          <a:p>
            <a:r>
              <a:rPr lang="en-US" sz="2000" b="1" u="sng" dirty="0" smtClean="0"/>
              <a:t>Detector To Close</a:t>
            </a:r>
            <a:endParaRPr lang="en-US" sz="2000" b="1" u="sng" dirty="0"/>
          </a:p>
        </p:txBody>
      </p:sp>
      <p:cxnSp>
        <p:nvCxnSpPr>
          <p:cNvPr id="174" name="Straight Arrow Connector 173"/>
          <p:cNvCxnSpPr/>
          <p:nvPr/>
        </p:nvCxnSpPr>
        <p:spPr>
          <a:xfrm>
            <a:off x="6104009" y="4279908"/>
            <a:ext cx="217714" cy="4209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5733892" y="3939604"/>
            <a:ext cx="1001488" cy="369332"/>
          </a:xfrm>
          <a:prstGeom prst="rect">
            <a:avLst/>
          </a:prstGeom>
          <a:noFill/>
        </p:spPr>
        <p:txBody>
          <a:bodyPr wrap="square" rtlCol="0">
            <a:spAutoFit/>
          </a:bodyPr>
          <a:lstStyle/>
          <a:p>
            <a:r>
              <a:rPr lang="en-US" dirty="0" smtClean="0"/>
              <a:t>Green?</a:t>
            </a:r>
            <a:endParaRPr lang="en-US" dirty="0"/>
          </a:p>
        </p:txBody>
      </p:sp>
      <p:sp>
        <p:nvSpPr>
          <p:cNvPr id="176" name="TextBox 175"/>
          <p:cNvSpPr txBox="1"/>
          <p:nvPr/>
        </p:nvSpPr>
        <p:spPr>
          <a:xfrm>
            <a:off x="4638064" y="3939604"/>
            <a:ext cx="1001488" cy="369332"/>
          </a:xfrm>
          <a:prstGeom prst="rect">
            <a:avLst/>
          </a:prstGeom>
          <a:noFill/>
        </p:spPr>
        <p:txBody>
          <a:bodyPr wrap="square" rtlCol="0">
            <a:spAutoFit/>
          </a:bodyPr>
          <a:lstStyle/>
          <a:p>
            <a:r>
              <a:rPr lang="en-US" dirty="0" smtClean="0"/>
              <a:t>Blue?</a:t>
            </a:r>
            <a:endParaRPr lang="en-US" dirty="0"/>
          </a:p>
        </p:txBody>
      </p:sp>
      <p:cxnSp>
        <p:nvCxnSpPr>
          <p:cNvPr id="177" name="Straight Arrow Connector 176"/>
          <p:cNvCxnSpPr/>
          <p:nvPr/>
        </p:nvCxnSpPr>
        <p:spPr>
          <a:xfrm>
            <a:off x="4993666" y="4265394"/>
            <a:ext cx="217714" cy="4209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P spid="113" grpId="0"/>
      <p:bldP spid="114" grpId="0"/>
      <p:bldP spid="172" grpId="0"/>
      <p:bldP spid="173" grpId="0"/>
      <p:bldP spid="175" grpId="0"/>
      <p:bldP spid="17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Area Detector Calibration</a:t>
            </a:r>
            <a:endParaRPr lang="en-US" sz="3200" b="1" u="sng" dirty="0">
              <a:solidFill>
                <a:schemeClr val="tx2"/>
              </a:solidFill>
            </a:endParaRPr>
          </a:p>
        </p:txBody>
      </p:sp>
      <p:pic>
        <p:nvPicPr>
          <p:cNvPr id="229378" name="Picture 2" descr="http://zeiss-campus.magnet.fsu.edu/articles/lightsources/images/mercurylampsfigure1.jpg"/>
          <p:cNvPicPr>
            <a:picLocks noChangeAspect="1" noChangeArrowheads="1"/>
          </p:cNvPicPr>
          <p:nvPr/>
        </p:nvPicPr>
        <p:blipFill>
          <a:blip r:embed="rId2" cstate="print"/>
          <a:srcRect/>
          <a:stretch>
            <a:fillRect/>
          </a:stretch>
        </p:blipFill>
        <p:spPr bwMode="auto">
          <a:xfrm>
            <a:off x="421595" y="4267200"/>
            <a:ext cx="3416980" cy="2336398"/>
          </a:xfrm>
          <a:prstGeom prst="rect">
            <a:avLst/>
          </a:prstGeom>
          <a:noFill/>
        </p:spPr>
      </p:pic>
      <p:pic>
        <p:nvPicPr>
          <p:cNvPr id="28" name="Picture 8"/>
          <p:cNvPicPr>
            <a:picLocks noChangeAspect="1" noChangeArrowheads="1"/>
          </p:cNvPicPr>
          <p:nvPr/>
        </p:nvPicPr>
        <p:blipFill>
          <a:blip r:embed="rId3" cstate="print"/>
          <a:srcRect/>
          <a:stretch>
            <a:fillRect/>
          </a:stretch>
        </p:blipFill>
        <p:spPr bwMode="auto">
          <a:xfrm>
            <a:off x="511224" y="1327234"/>
            <a:ext cx="2677888" cy="272974"/>
          </a:xfrm>
          <a:prstGeom prst="rect">
            <a:avLst/>
          </a:prstGeom>
          <a:noFill/>
          <a:ln w="9525">
            <a:noFill/>
            <a:miter lim="800000"/>
            <a:headEnd/>
            <a:tailEnd/>
          </a:ln>
        </p:spPr>
      </p:pic>
      <p:sp>
        <p:nvSpPr>
          <p:cNvPr id="30" name="TextBox 29"/>
          <p:cNvSpPr txBox="1"/>
          <p:nvPr/>
        </p:nvSpPr>
        <p:spPr>
          <a:xfrm>
            <a:off x="435463" y="1027351"/>
            <a:ext cx="1103085" cy="369332"/>
          </a:xfrm>
          <a:prstGeom prst="rect">
            <a:avLst/>
          </a:prstGeom>
          <a:noFill/>
        </p:spPr>
        <p:txBody>
          <a:bodyPr wrap="square" rtlCol="0">
            <a:spAutoFit/>
          </a:bodyPr>
          <a:lstStyle/>
          <a:p>
            <a:r>
              <a:rPr lang="en-US" dirty="0" smtClean="0"/>
              <a:t>Detector</a:t>
            </a:r>
            <a:endParaRPr lang="en-US" dirty="0"/>
          </a:p>
        </p:txBody>
      </p:sp>
      <p:sp>
        <p:nvSpPr>
          <p:cNvPr id="32" name="Freeform 97"/>
          <p:cNvSpPr>
            <a:spLocks noChangeAspect="1"/>
          </p:cNvSpPr>
          <p:nvPr/>
        </p:nvSpPr>
        <p:spPr bwMode="auto">
          <a:xfrm rot="5844755">
            <a:off x="1695496" y="2188085"/>
            <a:ext cx="934221" cy="175943"/>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FFFF00">
                <a:alpha val="80000"/>
              </a:srgbClr>
            </a:solidFill>
            <a:round/>
            <a:headEnd type="triangle" w="med" len="lg"/>
            <a:tailEnd/>
          </a:ln>
        </p:spPr>
        <p:txBody>
          <a:bodyPr/>
          <a:lstStyle/>
          <a:p>
            <a:endParaRPr lang="en-US" sz="2400">
              <a:solidFill>
                <a:prstClr val="black"/>
              </a:solidFill>
            </a:endParaRPr>
          </a:p>
        </p:txBody>
      </p:sp>
      <p:sp>
        <p:nvSpPr>
          <p:cNvPr id="35" name="TextBox 34"/>
          <p:cNvSpPr txBox="1"/>
          <p:nvPr/>
        </p:nvSpPr>
        <p:spPr>
          <a:xfrm flipH="1">
            <a:off x="3016463" y="2445822"/>
            <a:ext cx="1160043" cy="400110"/>
          </a:xfrm>
          <a:prstGeom prst="rect">
            <a:avLst/>
          </a:prstGeom>
          <a:noFill/>
        </p:spPr>
        <p:txBody>
          <a:bodyPr wrap="square" rtlCol="0">
            <a:spAutoFit/>
          </a:bodyPr>
          <a:lstStyle/>
          <a:p>
            <a:pPr algn="ctr"/>
            <a:r>
              <a:rPr lang="en-US" sz="2000" dirty="0" smtClean="0"/>
              <a:t>Hg Lamp</a:t>
            </a:r>
            <a:endParaRPr lang="en-US" sz="2000" dirty="0"/>
          </a:p>
        </p:txBody>
      </p:sp>
      <p:sp>
        <p:nvSpPr>
          <p:cNvPr id="36" name="TextBox 35"/>
          <p:cNvSpPr txBox="1"/>
          <p:nvPr/>
        </p:nvSpPr>
        <p:spPr>
          <a:xfrm flipH="1">
            <a:off x="2557374" y="2676886"/>
            <a:ext cx="588193" cy="369332"/>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40" name="Litebulb"/>
          <p:cNvSpPr>
            <a:spLocks noEditPoints="1" noChangeArrowheads="1"/>
          </p:cNvSpPr>
          <p:nvPr/>
        </p:nvSpPr>
        <p:spPr bwMode="auto">
          <a:xfrm flipH="1">
            <a:off x="3507996" y="2793220"/>
            <a:ext cx="336324" cy="504487"/>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pic>
        <p:nvPicPr>
          <p:cNvPr id="41" name="Picture 2"/>
          <p:cNvPicPr>
            <a:picLocks noChangeAspect="1" noChangeArrowheads="1"/>
          </p:cNvPicPr>
          <p:nvPr/>
        </p:nvPicPr>
        <p:blipFill>
          <a:blip r:embed="rId4" cstate="print"/>
          <a:srcRect/>
          <a:stretch>
            <a:fillRect/>
          </a:stretch>
        </p:blipFill>
        <p:spPr bwMode="auto">
          <a:xfrm flipH="1">
            <a:off x="506894" y="1651940"/>
            <a:ext cx="2684906" cy="173585"/>
          </a:xfrm>
          <a:prstGeom prst="rect">
            <a:avLst/>
          </a:prstGeom>
          <a:noFill/>
          <a:ln w="9525">
            <a:noFill/>
            <a:miter lim="800000"/>
            <a:headEnd/>
            <a:tailEnd/>
          </a:ln>
        </p:spPr>
      </p:pic>
      <p:grpSp>
        <p:nvGrpSpPr>
          <p:cNvPr id="2" name="Group 75"/>
          <p:cNvGrpSpPr/>
          <p:nvPr/>
        </p:nvGrpSpPr>
        <p:grpSpPr>
          <a:xfrm flipH="1">
            <a:off x="2257442" y="3009820"/>
            <a:ext cx="1184257" cy="169071"/>
            <a:chOff x="3201202" y="5921186"/>
            <a:chExt cx="853865" cy="229835"/>
          </a:xfrm>
        </p:grpSpPr>
        <p:sp>
          <p:nvSpPr>
            <p:cNvPr id="51"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FF00">
                  <a:alpha val="40000"/>
                </a:srgbClr>
              </a:solidFill>
              <a:round/>
              <a:headEnd type="triangle" w="med" len="lg"/>
              <a:tailEnd/>
            </a:ln>
          </p:spPr>
          <p:txBody>
            <a:bodyPr/>
            <a:lstStyle/>
            <a:p>
              <a:endParaRPr lang="en-US" sz="2400">
                <a:solidFill>
                  <a:prstClr val="black"/>
                </a:solidFill>
              </a:endParaRPr>
            </a:p>
          </p:txBody>
        </p:sp>
        <p:sp>
          <p:nvSpPr>
            <p:cNvPr id="52"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sp>
          <p:nvSpPr>
            <p:cNvPr id="53"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7030A0">
                  <a:alpha val="40000"/>
                </a:srgbClr>
              </a:solidFill>
              <a:round/>
              <a:headEnd type="triangle" w="med" len="lg"/>
              <a:tailEnd/>
            </a:ln>
          </p:spPr>
          <p:txBody>
            <a:bodyPr/>
            <a:lstStyle/>
            <a:p>
              <a:endParaRPr lang="en-US" sz="2400">
                <a:solidFill>
                  <a:prstClr val="black"/>
                </a:solidFill>
              </a:endParaRPr>
            </a:p>
          </p:txBody>
        </p:sp>
      </p:grpSp>
      <p:sp>
        <p:nvSpPr>
          <p:cNvPr id="45" name="Freeform 97"/>
          <p:cNvSpPr>
            <a:spLocks noChangeAspect="1"/>
          </p:cNvSpPr>
          <p:nvPr/>
        </p:nvSpPr>
        <p:spPr bwMode="auto">
          <a:xfrm rot="3160079">
            <a:off x="1001446" y="2276270"/>
            <a:ext cx="1123046" cy="196162"/>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0000FF">
                <a:alpha val="80000"/>
              </a:srgbClr>
            </a:solidFill>
            <a:round/>
            <a:headEnd type="triangle" w="med" len="lg"/>
            <a:tailEnd/>
          </a:ln>
        </p:spPr>
        <p:txBody>
          <a:bodyPr/>
          <a:lstStyle/>
          <a:p>
            <a:endParaRPr lang="en-US" sz="2400">
              <a:solidFill>
                <a:prstClr val="black"/>
              </a:solidFill>
            </a:endParaRPr>
          </a:p>
        </p:txBody>
      </p:sp>
      <p:grpSp>
        <p:nvGrpSpPr>
          <p:cNvPr id="3" name="Group 76"/>
          <p:cNvGrpSpPr/>
          <p:nvPr/>
        </p:nvGrpSpPr>
        <p:grpSpPr>
          <a:xfrm flipH="1">
            <a:off x="1897732" y="2660307"/>
            <a:ext cx="441237" cy="725310"/>
            <a:chOff x="3156841" y="4294673"/>
            <a:chExt cx="599819" cy="985987"/>
          </a:xfrm>
        </p:grpSpPr>
        <p:sp>
          <p:nvSpPr>
            <p:cNvPr id="49" name="Isosceles Triangle 48"/>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97"/>
          <p:cNvSpPr>
            <a:spLocks noChangeAspect="1"/>
          </p:cNvSpPr>
          <p:nvPr/>
        </p:nvSpPr>
        <p:spPr bwMode="auto">
          <a:xfrm rot="2519368">
            <a:off x="495744" y="2333791"/>
            <a:ext cx="1620131" cy="170737"/>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57150">
            <a:solidFill>
              <a:srgbClr val="9900CC"/>
            </a:solidFill>
            <a:round/>
            <a:headEnd type="triangle" w="med" len="lg"/>
            <a:tailEnd/>
          </a:ln>
        </p:spPr>
        <p:txBody>
          <a:bodyPr/>
          <a:lstStyle/>
          <a:p>
            <a:endParaRPr lang="en-US" sz="2400">
              <a:solidFill>
                <a:prstClr val="black"/>
              </a:solidFill>
            </a:endParaRPr>
          </a:p>
        </p:txBody>
      </p:sp>
      <p:pic>
        <p:nvPicPr>
          <p:cNvPr id="229380" name="Picture 4"/>
          <p:cNvPicPr>
            <a:picLocks noChangeAspect="1" noChangeArrowheads="1"/>
          </p:cNvPicPr>
          <p:nvPr/>
        </p:nvPicPr>
        <p:blipFill>
          <a:blip r:embed="rId5" cstate="print"/>
          <a:srcRect/>
          <a:stretch>
            <a:fillRect/>
          </a:stretch>
        </p:blipFill>
        <p:spPr bwMode="auto">
          <a:xfrm>
            <a:off x="5241926" y="1091514"/>
            <a:ext cx="3568700" cy="2385111"/>
          </a:xfrm>
          <a:prstGeom prst="rect">
            <a:avLst/>
          </a:prstGeom>
          <a:noFill/>
          <a:ln w="9525">
            <a:noFill/>
            <a:miter lim="800000"/>
            <a:headEnd/>
            <a:tailEnd/>
          </a:ln>
        </p:spPr>
      </p:pic>
      <p:pic>
        <p:nvPicPr>
          <p:cNvPr id="56" name="Picture 8"/>
          <p:cNvPicPr>
            <a:picLocks noChangeAspect="1" noChangeArrowheads="1"/>
          </p:cNvPicPr>
          <p:nvPr/>
        </p:nvPicPr>
        <p:blipFill>
          <a:blip r:embed="rId3" cstate="print"/>
          <a:srcRect/>
          <a:stretch>
            <a:fillRect/>
          </a:stretch>
        </p:blipFill>
        <p:spPr bwMode="auto">
          <a:xfrm>
            <a:off x="5492798" y="3813259"/>
            <a:ext cx="3336877" cy="272974"/>
          </a:xfrm>
          <a:prstGeom prst="rect">
            <a:avLst/>
          </a:prstGeom>
          <a:noFill/>
          <a:ln w="9525">
            <a:noFill/>
            <a:miter lim="800000"/>
            <a:headEnd/>
            <a:tailEnd/>
          </a:ln>
        </p:spPr>
      </p:pic>
      <p:sp>
        <p:nvSpPr>
          <p:cNvPr id="57" name="TextBox 56"/>
          <p:cNvSpPr txBox="1"/>
          <p:nvPr/>
        </p:nvSpPr>
        <p:spPr>
          <a:xfrm rot="16200000">
            <a:off x="4250252" y="2076450"/>
            <a:ext cx="1628775" cy="369332"/>
          </a:xfrm>
          <a:prstGeom prst="rect">
            <a:avLst/>
          </a:prstGeom>
          <a:noFill/>
        </p:spPr>
        <p:txBody>
          <a:bodyPr wrap="square" rtlCol="0">
            <a:spAutoFit/>
          </a:bodyPr>
          <a:lstStyle/>
          <a:p>
            <a:pPr algn="ctr"/>
            <a:r>
              <a:rPr lang="en-US" b="1" dirty="0" smtClean="0"/>
              <a:t>Photocurrent</a:t>
            </a:r>
            <a:endParaRPr lang="en-US" b="1" dirty="0"/>
          </a:p>
        </p:txBody>
      </p:sp>
      <p:sp>
        <p:nvSpPr>
          <p:cNvPr id="58" name="TextBox 57"/>
          <p:cNvSpPr txBox="1"/>
          <p:nvPr/>
        </p:nvSpPr>
        <p:spPr>
          <a:xfrm>
            <a:off x="6412428" y="3419476"/>
            <a:ext cx="1628775" cy="369332"/>
          </a:xfrm>
          <a:prstGeom prst="rect">
            <a:avLst/>
          </a:prstGeom>
          <a:noFill/>
        </p:spPr>
        <p:txBody>
          <a:bodyPr wrap="square" rtlCol="0">
            <a:spAutoFit/>
          </a:bodyPr>
          <a:lstStyle/>
          <a:p>
            <a:pPr algn="ctr"/>
            <a:r>
              <a:rPr lang="en-US" b="1" dirty="0" smtClean="0"/>
              <a:t>Length/Area</a:t>
            </a:r>
            <a:endParaRPr lang="en-US" b="1" dirty="0"/>
          </a:p>
        </p:txBody>
      </p:sp>
      <p:cxnSp>
        <p:nvCxnSpPr>
          <p:cNvPr id="60" name="Straight Arrow Connector 59"/>
          <p:cNvCxnSpPr>
            <a:stCxn id="68" idx="0"/>
          </p:cNvCxnSpPr>
          <p:nvPr/>
        </p:nvCxnSpPr>
        <p:spPr>
          <a:xfrm flipV="1">
            <a:off x="6025086" y="4081698"/>
            <a:ext cx="334737" cy="2484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572217" y="4330129"/>
            <a:ext cx="1001488" cy="369332"/>
          </a:xfrm>
          <a:prstGeom prst="rect">
            <a:avLst/>
          </a:prstGeom>
          <a:noFill/>
        </p:spPr>
        <p:txBody>
          <a:bodyPr wrap="square" rtlCol="0">
            <a:spAutoFit/>
          </a:bodyPr>
          <a:lstStyle/>
          <a:p>
            <a:r>
              <a:rPr lang="en-US" dirty="0" smtClean="0"/>
              <a:t>546 nm</a:t>
            </a:r>
            <a:endParaRPr lang="en-US" dirty="0"/>
          </a:p>
        </p:txBody>
      </p:sp>
      <p:sp>
        <p:nvSpPr>
          <p:cNvPr id="66" name="TextBox 65"/>
          <p:cNvSpPr txBox="1"/>
          <p:nvPr/>
        </p:nvSpPr>
        <p:spPr>
          <a:xfrm>
            <a:off x="4489451" y="3761026"/>
            <a:ext cx="1054100" cy="369332"/>
          </a:xfrm>
          <a:prstGeom prst="rect">
            <a:avLst/>
          </a:prstGeom>
          <a:noFill/>
        </p:spPr>
        <p:txBody>
          <a:bodyPr wrap="square" rtlCol="0">
            <a:spAutoFit/>
          </a:bodyPr>
          <a:lstStyle/>
          <a:p>
            <a:r>
              <a:rPr lang="en-US" dirty="0" smtClean="0"/>
              <a:t>Detector</a:t>
            </a:r>
            <a:endParaRPr lang="en-US" dirty="0"/>
          </a:p>
        </p:txBody>
      </p:sp>
      <p:sp>
        <p:nvSpPr>
          <p:cNvPr id="68" name="TextBox 67"/>
          <p:cNvSpPr txBox="1"/>
          <p:nvPr/>
        </p:nvSpPr>
        <p:spPr>
          <a:xfrm>
            <a:off x="5524342" y="4330129"/>
            <a:ext cx="1001488" cy="369332"/>
          </a:xfrm>
          <a:prstGeom prst="rect">
            <a:avLst/>
          </a:prstGeom>
          <a:noFill/>
        </p:spPr>
        <p:txBody>
          <a:bodyPr wrap="square" rtlCol="0">
            <a:spAutoFit/>
          </a:bodyPr>
          <a:lstStyle/>
          <a:p>
            <a:r>
              <a:rPr lang="en-US" dirty="0" smtClean="0"/>
              <a:t>365 nm</a:t>
            </a:r>
            <a:endParaRPr lang="en-US" dirty="0"/>
          </a:p>
        </p:txBody>
      </p:sp>
      <p:cxnSp>
        <p:nvCxnSpPr>
          <p:cNvPr id="69" name="Straight Arrow Connector 68"/>
          <p:cNvCxnSpPr/>
          <p:nvPr/>
        </p:nvCxnSpPr>
        <p:spPr>
          <a:xfrm flipH="1" flipV="1">
            <a:off x="7432675" y="4072173"/>
            <a:ext cx="221952" cy="29027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6553042" y="4339709"/>
            <a:ext cx="1001488" cy="369332"/>
          </a:xfrm>
          <a:prstGeom prst="rect">
            <a:avLst/>
          </a:prstGeom>
          <a:noFill/>
        </p:spPr>
        <p:txBody>
          <a:bodyPr wrap="square" rtlCol="0">
            <a:spAutoFit/>
          </a:bodyPr>
          <a:lstStyle/>
          <a:p>
            <a:r>
              <a:rPr lang="en-US" dirty="0" smtClean="0"/>
              <a:t>436 nm</a:t>
            </a:r>
            <a:endParaRPr lang="en-US" dirty="0"/>
          </a:p>
        </p:txBody>
      </p:sp>
      <p:cxnSp>
        <p:nvCxnSpPr>
          <p:cNvPr id="72" name="Straight Arrow Connector 71"/>
          <p:cNvCxnSpPr/>
          <p:nvPr/>
        </p:nvCxnSpPr>
        <p:spPr>
          <a:xfrm flipH="1" flipV="1">
            <a:off x="6775450" y="4081753"/>
            <a:ext cx="221952" cy="29027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9381" name="Picture 5"/>
          <p:cNvPicPr>
            <a:picLocks noChangeAspect="1" noChangeArrowheads="1"/>
          </p:cNvPicPr>
          <p:nvPr/>
        </p:nvPicPr>
        <p:blipFill>
          <a:blip r:embed="rId6" cstate="print"/>
          <a:srcRect/>
          <a:stretch>
            <a:fillRect/>
          </a:stretch>
        </p:blipFill>
        <p:spPr bwMode="auto">
          <a:xfrm>
            <a:off x="5461000" y="5400675"/>
            <a:ext cx="3418034" cy="295275"/>
          </a:xfrm>
          <a:prstGeom prst="rect">
            <a:avLst/>
          </a:prstGeom>
          <a:noFill/>
          <a:ln w="9525">
            <a:noFill/>
            <a:miter lim="800000"/>
            <a:headEnd/>
            <a:tailEnd/>
          </a:ln>
        </p:spPr>
      </p:pic>
      <p:pic>
        <p:nvPicPr>
          <p:cNvPr id="75" name="Picture 8"/>
          <p:cNvPicPr>
            <a:picLocks noChangeAspect="1" noChangeArrowheads="1"/>
          </p:cNvPicPr>
          <p:nvPr/>
        </p:nvPicPr>
        <p:blipFill>
          <a:blip r:embed="rId3" cstate="print"/>
          <a:srcRect/>
          <a:stretch>
            <a:fillRect/>
          </a:stretch>
        </p:blipFill>
        <p:spPr bwMode="auto">
          <a:xfrm>
            <a:off x="5473748" y="5118184"/>
            <a:ext cx="3336877" cy="272974"/>
          </a:xfrm>
          <a:prstGeom prst="rect">
            <a:avLst/>
          </a:prstGeom>
          <a:noFill/>
          <a:ln w="9525">
            <a:noFill/>
            <a:miter lim="800000"/>
            <a:headEnd/>
            <a:tailEnd/>
          </a:ln>
        </p:spPr>
      </p:pic>
      <p:sp>
        <p:nvSpPr>
          <p:cNvPr id="76" name="TextBox 75"/>
          <p:cNvSpPr txBox="1"/>
          <p:nvPr/>
        </p:nvSpPr>
        <p:spPr>
          <a:xfrm>
            <a:off x="4260850" y="4913551"/>
            <a:ext cx="1301750" cy="646331"/>
          </a:xfrm>
          <a:prstGeom prst="rect">
            <a:avLst/>
          </a:prstGeom>
          <a:noFill/>
        </p:spPr>
        <p:txBody>
          <a:bodyPr wrap="square" rtlCol="0">
            <a:spAutoFit/>
          </a:bodyPr>
          <a:lstStyle/>
          <a:p>
            <a:pPr algn="ctr"/>
            <a:r>
              <a:rPr lang="en-US" dirty="0" smtClean="0"/>
              <a:t>Calibrated</a:t>
            </a:r>
          </a:p>
          <a:p>
            <a:pPr algn="ctr"/>
            <a:r>
              <a:rPr lang="en-US" dirty="0" smtClean="0"/>
              <a:t>Detector</a:t>
            </a:r>
            <a:endParaRPr lang="en-US" dirty="0"/>
          </a:p>
        </p:txBody>
      </p:sp>
      <p:sp>
        <p:nvSpPr>
          <p:cNvPr id="37" name="TextBox 36"/>
          <p:cNvSpPr txBox="1"/>
          <p:nvPr/>
        </p:nvSpPr>
        <p:spPr>
          <a:xfrm flipH="1">
            <a:off x="692362" y="3874572"/>
            <a:ext cx="3174787" cy="400110"/>
          </a:xfrm>
          <a:prstGeom prst="rect">
            <a:avLst/>
          </a:prstGeom>
          <a:noFill/>
        </p:spPr>
        <p:txBody>
          <a:bodyPr wrap="square" rtlCol="0">
            <a:spAutoFit/>
          </a:bodyPr>
          <a:lstStyle/>
          <a:p>
            <a:pPr algn="ctr"/>
            <a:r>
              <a:rPr lang="en-US" sz="2000" dirty="0" smtClean="0"/>
              <a:t>Hg Lamp Spectrum</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93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1" grpId="0"/>
      <p:bldP spid="66" grpId="0"/>
      <p:bldP spid="68" grpId="0"/>
      <p:bldP spid="71" grpId="0"/>
      <p:bldP spid="7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Instrumentation</a:t>
            </a:r>
            <a:endParaRPr lang="en-US" sz="3200" b="1" u="sng" dirty="0">
              <a:solidFill>
                <a:schemeClr val="tx2"/>
              </a:solidFill>
            </a:endParaRPr>
          </a:p>
        </p:txBody>
      </p:sp>
      <p:grpSp>
        <p:nvGrpSpPr>
          <p:cNvPr id="3" name="Group 65"/>
          <p:cNvGrpSpPr/>
          <p:nvPr/>
        </p:nvGrpSpPr>
        <p:grpSpPr>
          <a:xfrm>
            <a:off x="4505323" y="1397770"/>
            <a:ext cx="4275522" cy="2477456"/>
            <a:chOff x="4505323" y="1325200"/>
            <a:chExt cx="4275522" cy="2477456"/>
          </a:xfrm>
        </p:grpSpPr>
        <p:sp>
          <p:nvSpPr>
            <p:cNvPr id="84" name="TextBox 83"/>
            <p:cNvSpPr txBox="1"/>
            <p:nvPr/>
          </p:nvSpPr>
          <p:spPr>
            <a:xfrm>
              <a:off x="4505323" y="239275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85" name="TextBox 84"/>
            <p:cNvSpPr txBox="1"/>
            <p:nvPr/>
          </p:nvSpPr>
          <p:spPr>
            <a:xfrm>
              <a:off x="5548127" y="2681580"/>
              <a:ext cx="529209" cy="369332"/>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86" name="Cube 85"/>
            <p:cNvSpPr/>
            <p:nvPr/>
          </p:nvSpPr>
          <p:spPr>
            <a:xfrm>
              <a:off x="6271542" y="271877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5775915" y="340254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88" name="TextBox 87"/>
            <p:cNvSpPr txBox="1"/>
            <p:nvPr/>
          </p:nvSpPr>
          <p:spPr>
            <a:xfrm>
              <a:off x="7385073" y="1325200"/>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89" name="Cube 88"/>
            <p:cNvSpPr/>
            <p:nvPr/>
          </p:nvSpPr>
          <p:spPr>
            <a:xfrm>
              <a:off x="7829550" y="1720905"/>
              <a:ext cx="484648" cy="69527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97"/>
            <p:cNvSpPr>
              <a:spLocks noChangeAspect="1"/>
            </p:cNvSpPr>
            <p:nvPr/>
          </p:nvSpPr>
          <p:spPr bwMode="auto">
            <a:xfrm rot="324265" flipH="1">
              <a:off x="5371776" y="305093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91" name="Litebulb"/>
            <p:cNvSpPr>
              <a:spLocks noEditPoints="1" noChangeArrowheads="1"/>
            </p:cNvSpPr>
            <p:nvPr/>
          </p:nvSpPr>
          <p:spPr bwMode="auto">
            <a:xfrm>
              <a:off x="4791534" y="2860075"/>
              <a:ext cx="457200" cy="685800"/>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93" name="Freeform 97"/>
            <p:cNvSpPr>
              <a:spLocks noChangeAspect="1"/>
            </p:cNvSpPr>
            <p:nvPr/>
          </p:nvSpPr>
          <p:spPr bwMode="auto">
            <a:xfrm rot="324265" flipH="1">
              <a:off x="5359075" y="308903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94" name="Freeform 97"/>
            <p:cNvSpPr>
              <a:spLocks noChangeAspect="1"/>
            </p:cNvSpPr>
            <p:nvPr/>
          </p:nvSpPr>
          <p:spPr bwMode="auto">
            <a:xfrm rot="324265" flipH="1">
              <a:off x="5333675" y="312713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4" name="Group 75"/>
            <p:cNvGrpSpPr/>
            <p:nvPr/>
          </p:nvGrpSpPr>
          <p:grpSpPr>
            <a:xfrm>
              <a:off x="6578275" y="3050935"/>
              <a:ext cx="853865" cy="229835"/>
              <a:chOff x="3201202" y="5921186"/>
              <a:chExt cx="853865" cy="229835"/>
            </a:xfrm>
          </p:grpSpPr>
          <p:sp>
            <p:nvSpPr>
              <p:cNvPr id="102"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03"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04"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96" name="Freeform 97"/>
            <p:cNvSpPr>
              <a:spLocks noChangeAspect="1"/>
            </p:cNvSpPr>
            <p:nvPr/>
          </p:nvSpPr>
          <p:spPr bwMode="auto">
            <a:xfrm rot="19043687" flipH="1">
              <a:off x="7800895" y="2524671"/>
              <a:ext cx="815764" cy="21857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97" name="Freeform 97"/>
            <p:cNvSpPr>
              <a:spLocks noChangeAspect="1"/>
            </p:cNvSpPr>
            <p:nvPr/>
          </p:nvSpPr>
          <p:spPr bwMode="auto">
            <a:xfrm rot="15843211" flipH="1">
              <a:off x="7251376" y="2669934"/>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98" name="Freeform 97"/>
            <p:cNvSpPr>
              <a:spLocks noChangeAspect="1"/>
            </p:cNvSpPr>
            <p:nvPr/>
          </p:nvSpPr>
          <p:spPr bwMode="auto">
            <a:xfrm rot="18023464" flipH="1">
              <a:off x="7416475" y="260008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5" name="Group 76"/>
            <p:cNvGrpSpPr/>
            <p:nvPr/>
          </p:nvGrpSpPr>
          <p:grpSpPr>
            <a:xfrm>
              <a:off x="7321314" y="2580122"/>
              <a:ext cx="599819" cy="985987"/>
              <a:chOff x="3156841" y="4294673"/>
              <a:chExt cx="599819" cy="985987"/>
            </a:xfrm>
          </p:grpSpPr>
          <p:sp>
            <p:nvSpPr>
              <p:cNvPr id="100" name="Isosceles Triangle 99"/>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627" name="Picture 3"/>
            <p:cNvPicPr>
              <a:picLocks noChangeAspect="1" noChangeArrowheads="1"/>
            </p:cNvPicPr>
            <p:nvPr/>
          </p:nvPicPr>
          <p:blipFill>
            <a:blip r:embed="rId2" cstate="print"/>
            <a:srcRect/>
            <a:stretch>
              <a:fillRect/>
            </a:stretch>
          </p:blipFill>
          <p:spPr bwMode="auto">
            <a:xfrm>
              <a:off x="7893050" y="1966909"/>
              <a:ext cx="227775" cy="333379"/>
            </a:xfrm>
            <a:prstGeom prst="rect">
              <a:avLst/>
            </a:prstGeom>
            <a:noFill/>
            <a:ln w="9525">
              <a:noFill/>
              <a:miter lim="800000"/>
              <a:headEnd/>
              <a:tailEnd/>
            </a:ln>
          </p:spPr>
        </p:pic>
      </p:grpSp>
      <p:sp>
        <p:nvSpPr>
          <p:cNvPr id="121" name="TextBox 120"/>
          <p:cNvSpPr txBox="1"/>
          <p:nvPr/>
        </p:nvSpPr>
        <p:spPr>
          <a:xfrm>
            <a:off x="2726179" y="741161"/>
            <a:ext cx="3700463" cy="523220"/>
          </a:xfrm>
          <a:prstGeom prst="rect">
            <a:avLst/>
          </a:prstGeom>
          <a:noFill/>
        </p:spPr>
        <p:txBody>
          <a:bodyPr wrap="square" rtlCol="0">
            <a:spAutoFit/>
          </a:bodyPr>
          <a:lstStyle/>
          <a:p>
            <a:pPr algn="ctr"/>
            <a:r>
              <a:rPr lang="en-US" sz="2800" b="1" u="sng" dirty="0" smtClean="0"/>
              <a:t>Single </a:t>
            </a:r>
            <a:r>
              <a:rPr lang="en-US" sz="2800" b="1" u="sng" dirty="0" smtClean="0">
                <a:latin typeface="Symbol" pitchFamily="18" charset="2"/>
              </a:rPr>
              <a:t>l </a:t>
            </a:r>
            <a:r>
              <a:rPr lang="en-US" sz="2800" b="1" u="sng" dirty="0" smtClean="0"/>
              <a:t>detection</a:t>
            </a:r>
            <a:endParaRPr lang="en-US" sz="2000" dirty="0"/>
          </a:p>
        </p:txBody>
      </p:sp>
      <p:grpSp>
        <p:nvGrpSpPr>
          <p:cNvPr id="6" name="Group 67"/>
          <p:cNvGrpSpPr/>
          <p:nvPr/>
        </p:nvGrpSpPr>
        <p:grpSpPr>
          <a:xfrm>
            <a:off x="504585" y="1216331"/>
            <a:ext cx="3586164" cy="2870252"/>
            <a:chOff x="519099" y="1782377"/>
            <a:chExt cx="3586164" cy="2870252"/>
          </a:xfrm>
        </p:grpSpPr>
        <p:grpSp>
          <p:nvGrpSpPr>
            <p:cNvPr id="7" name="Group 65"/>
            <p:cNvGrpSpPr/>
            <p:nvPr/>
          </p:nvGrpSpPr>
          <p:grpSpPr>
            <a:xfrm>
              <a:off x="519099" y="2193063"/>
              <a:ext cx="3586164" cy="2459566"/>
              <a:chOff x="4786299" y="4130734"/>
              <a:chExt cx="3586164" cy="2459566"/>
            </a:xfrm>
          </p:grpSpPr>
          <p:sp>
            <p:nvSpPr>
              <p:cNvPr id="134" name="Cube 133"/>
              <p:cNvSpPr/>
              <p:nvPr/>
            </p:nvSpPr>
            <p:spPr>
              <a:xfrm>
                <a:off x="7296139" y="4130734"/>
                <a:ext cx="484648" cy="69527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3"/>
              <p:cNvPicPr>
                <a:picLocks noChangeAspect="1" noChangeArrowheads="1"/>
              </p:cNvPicPr>
              <p:nvPr/>
            </p:nvPicPr>
            <p:blipFill>
              <a:blip r:embed="rId2" cstate="print"/>
              <a:srcRect/>
              <a:stretch>
                <a:fillRect/>
              </a:stretch>
            </p:blipFill>
            <p:spPr bwMode="auto">
              <a:xfrm>
                <a:off x="7359639" y="4376738"/>
                <a:ext cx="227775" cy="333379"/>
              </a:xfrm>
              <a:prstGeom prst="rect">
                <a:avLst/>
              </a:prstGeom>
              <a:noFill/>
              <a:ln w="9525">
                <a:noFill/>
                <a:miter lim="800000"/>
                <a:headEnd/>
                <a:tailEnd/>
              </a:ln>
            </p:spPr>
          </p:pic>
          <p:sp>
            <p:nvSpPr>
              <p:cNvPr id="150" name="Freeform 149"/>
              <p:cNvSpPr>
                <a:spLocks noChangeAspect="1"/>
              </p:cNvSpPr>
              <p:nvPr/>
            </p:nvSpPr>
            <p:spPr bwMode="auto">
              <a:xfrm rot="18023464" flipH="1">
                <a:off x="6964028" y="474797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80000"/>
                  </a:srgbClr>
                </a:solidFill>
                <a:round/>
                <a:headEnd type="triangle" w="med" len="lg"/>
                <a:tailEnd/>
              </a:ln>
            </p:spPr>
            <p:txBody>
              <a:bodyPr/>
              <a:lstStyle/>
              <a:p>
                <a:endParaRPr lang="en-US" sz="2400">
                  <a:solidFill>
                    <a:prstClr val="black"/>
                  </a:solidFill>
                </a:endParaRPr>
              </a:p>
            </p:txBody>
          </p:sp>
          <p:sp>
            <p:nvSpPr>
              <p:cNvPr id="132" name="Cube 131"/>
              <p:cNvSpPr/>
              <p:nvPr/>
            </p:nvSpPr>
            <p:spPr>
              <a:xfrm>
                <a:off x="7004567" y="4857138"/>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7166166" y="4940833"/>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30" name="TextBox 129"/>
              <p:cNvSpPr txBox="1"/>
              <p:nvPr/>
            </p:nvSpPr>
            <p:spPr>
              <a:xfrm>
                <a:off x="4786299" y="5231206"/>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31" name="TextBox 130"/>
              <p:cNvSpPr txBox="1"/>
              <p:nvPr/>
            </p:nvSpPr>
            <p:spPr>
              <a:xfrm>
                <a:off x="5829103" y="5520034"/>
                <a:ext cx="529209" cy="369332"/>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135" name="Freeform 97"/>
              <p:cNvSpPr>
                <a:spLocks noChangeAspect="1"/>
              </p:cNvSpPr>
              <p:nvPr/>
            </p:nvSpPr>
            <p:spPr bwMode="auto">
              <a:xfrm rot="324265" flipH="1">
                <a:off x="5652752" y="5889389"/>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36" name="Litebulb"/>
              <p:cNvSpPr>
                <a:spLocks noEditPoints="1" noChangeArrowheads="1"/>
              </p:cNvSpPr>
              <p:nvPr/>
            </p:nvSpPr>
            <p:spPr bwMode="auto">
              <a:xfrm>
                <a:off x="5072510" y="5698529"/>
                <a:ext cx="457200" cy="685800"/>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137" name="Freeform 97"/>
              <p:cNvSpPr>
                <a:spLocks noChangeAspect="1"/>
              </p:cNvSpPr>
              <p:nvPr/>
            </p:nvSpPr>
            <p:spPr bwMode="auto">
              <a:xfrm rot="324265" flipH="1">
                <a:off x="5640051" y="5927490"/>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38" name="Freeform 97"/>
              <p:cNvSpPr>
                <a:spLocks noChangeAspect="1"/>
              </p:cNvSpPr>
              <p:nvPr/>
            </p:nvSpPr>
            <p:spPr bwMode="auto">
              <a:xfrm rot="324265" flipH="1">
                <a:off x="5614651" y="5965590"/>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sp>
            <p:nvSpPr>
              <p:cNvPr id="143" name="Freeform 97"/>
              <p:cNvSpPr>
                <a:spLocks noChangeAspect="1"/>
              </p:cNvSpPr>
              <p:nvPr/>
            </p:nvSpPr>
            <p:spPr bwMode="auto">
              <a:xfrm rot="19043687" flipH="1">
                <a:off x="6924584" y="5548862"/>
                <a:ext cx="815764" cy="21857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144" name="Freeform 97"/>
              <p:cNvSpPr>
                <a:spLocks noChangeAspect="1"/>
              </p:cNvSpPr>
              <p:nvPr/>
            </p:nvSpPr>
            <p:spPr bwMode="auto">
              <a:xfrm rot="15843211" flipH="1">
                <a:off x="6375065" y="569412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145" name="Freeform 144"/>
              <p:cNvSpPr>
                <a:spLocks noChangeAspect="1"/>
              </p:cNvSpPr>
              <p:nvPr/>
            </p:nvSpPr>
            <p:spPr bwMode="auto">
              <a:xfrm rot="18023464" flipH="1">
                <a:off x="6540164" y="562427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8" name="Group 76"/>
              <p:cNvGrpSpPr/>
              <p:nvPr/>
            </p:nvGrpSpPr>
            <p:grpSpPr>
              <a:xfrm>
                <a:off x="6445003" y="5604313"/>
                <a:ext cx="599819" cy="985987"/>
                <a:chOff x="3156841" y="4294673"/>
                <a:chExt cx="599819" cy="985987"/>
              </a:xfrm>
            </p:grpSpPr>
            <p:sp>
              <p:nvSpPr>
                <p:cNvPr id="147" name="Isosceles Triangle 146"/>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 name="TextBox 66"/>
            <p:cNvSpPr txBox="1"/>
            <p:nvPr/>
          </p:nvSpPr>
          <p:spPr>
            <a:xfrm>
              <a:off x="2588102" y="1782377"/>
              <a:ext cx="1395772" cy="400110"/>
            </a:xfrm>
            <a:prstGeom prst="rect">
              <a:avLst/>
            </a:prstGeom>
            <a:noFill/>
          </p:spPr>
          <p:txBody>
            <a:bodyPr wrap="square" rtlCol="0">
              <a:spAutoFit/>
            </a:bodyPr>
            <a:lstStyle/>
            <a:p>
              <a:pPr algn="ctr"/>
              <a:r>
                <a:rPr lang="en-US" sz="2000" dirty="0" smtClean="0"/>
                <a:t>Detector</a:t>
              </a:r>
              <a:endParaRPr lang="en-US" sz="2000" dirty="0"/>
            </a:p>
          </p:txBody>
        </p:sp>
      </p:grpSp>
      <p:grpSp>
        <p:nvGrpSpPr>
          <p:cNvPr id="9" name="Group 68"/>
          <p:cNvGrpSpPr/>
          <p:nvPr/>
        </p:nvGrpSpPr>
        <p:grpSpPr>
          <a:xfrm>
            <a:off x="2571056" y="4813393"/>
            <a:ext cx="3951712" cy="1949753"/>
            <a:chOff x="305924" y="2428573"/>
            <a:chExt cx="3951712" cy="1949753"/>
          </a:xfrm>
        </p:grpSpPr>
        <p:sp>
          <p:nvSpPr>
            <p:cNvPr id="76" name="TextBox 75"/>
            <p:cNvSpPr txBox="1"/>
            <p:nvPr/>
          </p:nvSpPr>
          <p:spPr>
            <a:xfrm>
              <a:off x="305924" y="3150450"/>
              <a:ext cx="894819" cy="348453"/>
            </a:xfrm>
            <a:prstGeom prst="rect">
              <a:avLst/>
            </a:prstGeom>
            <a:noFill/>
          </p:spPr>
          <p:txBody>
            <a:bodyPr wrap="square" rtlCol="0">
              <a:spAutoFit/>
            </a:bodyPr>
            <a:lstStyle/>
            <a:p>
              <a:pPr algn="ctr"/>
              <a:r>
                <a:rPr lang="en-US" sz="2000" dirty="0" smtClean="0"/>
                <a:t>Source</a:t>
              </a:r>
              <a:endParaRPr lang="en-US" sz="2000" dirty="0"/>
            </a:p>
          </p:txBody>
        </p:sp>
        <p:sp>
          <p:nvSpPr>
            <p:cNvPr id="77" name="TextBox 76"/>
            <p:cNvSpPr txBox="1"/>
            <p:nvPr/>
          </p:nvSpPr>
          <p:spPr>
            <a:xfrm>
              <a:off x="1214095" y="3401988"/>
              <a:ext cx="460885" cy="321649"/>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81" name="Cube 80"/>
            <p:cNvSpPr/>
            <p:nvPr/>
          </p:nvSpPr>
          <p:spPr>
            <a:xfrm>
              <a:off x="1844113" y="3434381"/>
              <a:ext cx="237336" cy="59664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1412474" y="4029873"/>
              <a:ext cx="1050556" cy="348453"/>
            </a:xfrm>
            <a:prstGeom prst="rect">
              <a:avLst/>
            </a:prstGeom>
            <a:noFill/>
          </p:spPr>
          <p:txBody>
            <a:bodyPr wrap="square" rtlCol="0">
              <a:spAutoFit/>
            </a:bodyPr>
            <a:lstStyle/>
            <a:p>
              <a:pPr algn="ctr"/>
              <a:r>
                <a:rPr lang="en-US" sz="2000" dirty="0" smtClean="0"/>
                <a:t>Sample</a:t>
              </a:r>
              <a:endParaRPr lang="en-US" sz="2000" dirty="0"/>
            </a:p>
          </p:txBody>
        </p:sp>
        <p:sp>
          <p:nvSpPr>
            <p:cNvPr id="83" name="TextBox 82"/>
            <p:cNvSpPr txBox="1"/>
            <p:nvPr/>
          </p:nvSpPr>
          <p:spPr>
            <a:xfrm>
              <a:off x="2925869" y="2428573"/>
              <a:ext cx="1215569" cy="348453"/>
            </a:xfrm>
            <a:prstGeom prst="rect">
              <a:avLst/>
            </a:prstGeom>
            <a:noFill/>
          </p:spPr>
          <p:txBody>
            <a:bodyPr wrap="square" rtlCol="0">
              <a:spAutoFit/>
            </a:bodyPr>
            <a:lstStyle/>
            <a:p>
              <a:pPr algn="ctr"/>
              <a:r>
                <a:rPr lang="en-US" sz="2000" dirty="0" smtClean="0"/>
                <a:t>Detector</a:t>
              </a:r>
              <a:endParaRPr lang="en-US" sz="2000" dirty="0"/>
            </a:p>
          </p:txBody>
        </p:sp>
        <p:sp>
          <p:nvSpPr>
            <p:cNvPr id="92" name="Cube 91"/>
            <p:cNvSpPr/>
            <p:nvPr/>
          </p:nvSpPr>
          <p:spPr>
            <a:xfrm>
              <a:off x="2739603" y="2801822"/>
              <a:ext cx="1518033" cy="413223"/>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7"/>
            <p:cNvSpPr>
              <a:spLocks noChangeAspect="1"/>
            </p:cNvSpPr>
            <p:nvPr/>
          </p:nvSpPr>
          <p:spPr bwMode="auto">
            <a:xfrm rot="324265" flipH="1">
              <a:off x="1060512" y="3723657"/>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99" name="Litebulb"/>
            <p:cNvSpPr>
              <a:spLocks noEditPoints="1" noChangeArrowheads="1"/>
            </p:cNvSpPr>
            <p:nvPr/>
          </p:nvSpPr>
          <p:spPr bwMode="auto">
            <a:xfrm>
              <a:off x="555183" y="355743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pic>
          <p:nvPicPr>
            <p:cNvPr id="105" name="Picture 2"/>
            <p:cNvPicPr>
              <a:picLocks noChangeAspect="1" noChangeArrowheads="1"/>
            </p:cNvPicPr>
            <p:nvPr/>
          </p:nvPicPr>
          <p:blipFill>
            <a:blip r:embed="rId3" cstate="print"/>
            <a:srcRect/>
            <a:stretch>
              <a:fillRect/>
            </a:stretch>
          </p:blipFill>
          <p:spPr bwMode="auto">
            <a:xfrm>
              <a:off x="2818406" y="2974483"/>
              <a:ext cx="1252584" cy="163654"/>
            </a:xfrm>
            <a:prstGeom prst="rect">
              <a:avLst/>
            </a:prstGeom>
            <a:noFill/>
            <a:ln w="9525">
              <a:noFill/>
              <a:miter lim="800000"/>
              <a:headEnd/>
              <a:tailEnd/>
            </a:ln>
          </p:spPr>
        </p:pic>
        <p:sp>
          <p:nvSpPr>
            <p:cNvPr id="106" name="Freeform 97"/>
            <p:cNvSpPr>
              <a:spLocks noChangeAspect="1"/>
            </p:cNvSpPr>
            <p:nvPr/>
          </p:nvSpPr>
          <p:spPr bwMode="auto">
            <a:xfrm rot="324265" flipH="1">
              <a:off x="1049451" y="375683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07" name="Freeform 97"/>
            <p:cNvSpPr>
              <a:spLocks noChangeAspect="1"/>
            </p:cNvSpPr>
            <p:nvPr/>
          </p:nvSpPr>
          <p:spPr bwMode="auto">
            <a:xfrm rot="324265" flipH="1">
              <a:off x="1027330" y="3790020"/>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10" name="Group 75"/>
            <p:cNvGrpSpPr/>
            <p:nvPr/>
          </p:nvGrpSpPr>
          <p:grpSpPr>
            <a:xfrm>
              <a:off x="2111244" y="3723657"/>
              <a:ext cx="743625" cy="200162"/>
              <a:chOff x="3201202" y="5921186"/>
              <a:chExt cx="853865" cy="229835"/>
            </a:xfrm>
          </p:grpSpPr>
          <p:sp>
            <p:nvSpPr>
              <p:cNvPr id="115"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16"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117"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109" name="Freeform 97"/>
            <p:cNvSpPr>
              <a:spLocks noChangeAspect="1"/>
            </p:cNvSpPr>
            <p:nvPr/>
          </p:nvSpPr>
          <p:spPr bwMode="auto">
            <a:xfrm rot="19043687" flipH="1">
              <a:off x="3176016" y="3265337"/>
              <a:ext cx="710444" cy="190351"/>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80000"/>
                </a:srgbClr>
              </a:solidFill>
              <a:round/>
              <a:headEnd type="triangle" w="med" len="lg"/>
              <a:tailEnd/>
            </a:ln>
          </p:spPr>
          <p:txBody>
            <a:bodyPr/>
            <a:lstStyle/>
            <a:p>
              <a:endParaRPr lang="en-US" sz="2400">
                <a:solidFill>
                  <a:prstClr val="black"/>
                </a:solidFill>
              </a:endParaRPr>
            </a:p>
          </p:txBody>
        </p:sp>
        <p:sp>
          <p:nvSpPr>
            <p:cNvPr id="110" name="Freeform 97"/>
            <p:cNvSpPr>
              <a:spLocks noChangeAspect="1"/>
            </p:cNvSpPr>
            <p:nvPr/>
          </p:nvSpPr>
          <p:spPr bwMode="auto">
            <a:xfrm rot="15843211" flipH="1">
              <a:off x="2697443" y="3391846"/>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80000"/>
                </a:srgbClr>
              </a:solidFill>
              <a:round/>
              <a:headEnd type="triangle" w="med" len="lg"/>
              <a:tailEnd/>
            </a:ln>
          </p:spPr>
          <p:txBody>
            <a:bodyPr/>
            <a:lstStyle/>
            <a:p>
              <a:endParaRPr lang="en-US" sz="2400">
                <a:solidFill>
                  <a:prstClr val="black"/>
                </a:solidFill>
              </a:endParaRPr>
            </a:p>
          </p:txBody>
        </p:sp>
        <p:sp>
          <p:nvSpPr>
            <p:cNvPr id="111" name="Freeform 97"/>
            <p:cNvSpPr>
              <a:spLocks noChangeAspect="1"/>
            </p:cNvSpPr>
            <p:nvPr/>
          </p:nvSpPr>
          <p:spPr bwMode="auto">
            <a:xfrm rot="18023464" flipH="1">
              <a:off x="2841227" y="3336545"/>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008000">
                  <a:alpha val="80000"/>
                </a:srgbClr>
              </a:solidFill>
              <a:round/>
              <a:headEnd type="triangle" w="med" len="lg"/>
              <a:tailEnd/>
            </a:ln>
          </p:spPr>
          <p:txBody>
            <a:bodyPr/>
            <a:lstStyle/>
            <a:p>
              <a:endParaRPr lang="en-US" sz="2400">
                <a:solidFill>
                  <a:prstClr val="black"/>
                </a:solidFill>
              </a:endParaRPr>
            </a:p>
          </p:txBody>
        </p:sp>
        <p:grpSp>
          <p:nvGrpSpPr>
            <p:cNvPr id="11" name="Group 76"/>
            <p:cNvGrpSpPr/>
            <p:nvPr/>
          </p:nvGrpSpPr>
          <p:grpSpPr>
            <a:xfrm>
              <a:off x="2758352" y="3313629"/>
              <a:ext cx="522378" cy="858690"/>
              <a:chOff x="3156841" y="4294673"/>
              <a:chExt cx="599819" cy="985987"/>
            </a:xfrm>
          </p:grpSpPr>
          <p:sp>
            <p:nvSpPr>
              <p:cNvPr id="113" name="Isosceles Triangle 112"/>
              <p:cNvSpPr/>
              <p:nvPr/>
            </p:nvSpPr>
            <p:spPr>
              <a:xfrm rot="8952353" flipH="1" flipV="1">
                <a:off x="3156841" y="4294673"/>
                <a:ext cx="589053" cy="211090"/>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3253740" y="4335780"/>
                <a:ext cx="502920" cy="944880"/>
              </a:xfrm>
              <a:custGeom>
                <a:avLst/>
                <a:gdLst>
                  <a:gd name="connsiteX0" fmla="*/ 0 w 502920"/>
                  <a:gd name="connsiteY0" fmla="*/ 304800 h 944880"/>
                  <a:gd name="connsiteX1" fmla="*/ 7620 w 502920"/>
                  <a:gd name="connsiteY1" fmla="*/ 944880 h 944880"/>
                  <a:gd name="connsiteX2" fmla="*/ 502920 w 502920"/>
                  <a:gd name="connsiteY2" fmla="*/ 617220 h 944880"/>
                  <a:gd name="connsiteX3" fmla="*/ 502920 w 502920"/>
                  <a:gd name="connsiteY3" fmla="*/ 0 h 944880"/>
                  <a:gd name="connsiteX4" fmla="*/ 0 w 502920"/>
                  <a:gd name="connsiteY4" fmla="*/ 30480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944880">
                    <a:moveTo>
                      <a:pt x="0" y="304800"/>
                    </a:moveTo>
                    <a:lnTo>
                      <a:pt x="7620" y="944880"/>
                    </a:lnTo>
                    <a:lnTo>
                      <a:pt x="502920" y="617220"/>
                    </a:lnTo>
                    <a:lnTo>
                      <a:pt x="502920" y="0"/>
                    </a:lnTo>
                    <a:lnTo>
                      <a:pt x="0" y="304800"/>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8" name="TextBox 117"/>
          <p:cNvSpPr txBox="1"/>
          <p:nvPr/>
        </p:nvSpPr>
        <p:spPr>
          <a:xfrm>
            <a:off x="2676291" y="4140655"/>
            <a:ext cx="3700463" cy="523220"/>
          </a:xfrm>
          <a:prstGeom prst="rect">
            <a:avLst/>
          </a:prstGeom>
          <a:noFill/>
        </p:spPr>
        <p:txBody>
          <a:bodyPr wrap="square" rtlCol="0">
            <a:spAutoFit/>
          </a:bodyPr>
          <a:lstStyle/>
          <a:p>
            <a:pPr algn="ctr"/>
            <a:r>
              <a:rPr lang="en-US" sz="2800" b="1" u="sng" dirty="0" smtClean="0"/>
              <a:t>Full spectra detection</a:t>
            </a:r>
            <a:endParaRPr lang="en-US"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82" name="Picture 14" descr="http://www.hofstragroup.com/media/product_images/productimage-picture-uniblitz-vs14s2zm1-electronic-shutter-14-mm-with-housing-almgf-sub-2-sub-becu-blades-electronic-sync-for-laser-773.jpg"/>
          <p:cNvPicPr>
            <a:picLocks noChangeAspect="1" noChangeArrowheads="1"/>
          </p:cNvPicPr>
          <p:nvPr/>
        </p:nvPicPr>
        <p:blipFill>
          <a:blip r:embed="rId2" cstate="print"/>
          <a:srcRect/>
          <a:stretch>
            <a:fillRect/>
          </a:stretch>
        </p:blipFill>
        <p:spPr bwMode="auto">
          <a:xfrm>
            <a:off x="5169535" y="3550921"/>
            <a:ext cx="4202006" cy="3151504"/>
          </a:xfrm>
          <a:prstGeom prst="rect">
            <a:avLst/>
          </a:prstGeom>
          <a:noFill/>
        </p:spPr>
      </p:pic>
      <p:pic>
        <p:nvPicPr>
          <p:cNvPr id="211980" name="Picture 12" descr="http://www.obbcorp.com/images/Optical-Chopper/Optical-Chopper.jpg"/>
          <p:cNvPicPr>
            <a:picLocks noChangeAspect="1" noChangeArrowheads="1"/>
          </p:cNvPicPr>
          <p:nvPr/>
        </p:nvPicPr>
        <p:blipFill>
          <a:blip r:embed="rId3" cstate="print"/>
          <a:srcRect/>
          <a:stretch>
            <a:fillRect/>
          </a:stretch>
        </p:blipFill>
        <p:spPr bwMode="auto">
          <a:xfrm>
            <a:off x="3497580" y="2340292"/>
            <a:ext cx="2243455" cy="2759451"/>
          </a:xfrm>
          <a:prstGeom prst="rect">
            <a:avLst/>
          </a:prstGeom>
          <a:noFill/>
        </p:spPr>
      </p:pic>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Other Components</a:t>
            </a:r>
            <a:endParaRPr lang="en-US" sz="3200" b="1" u="sng" dirty="0">
              <a:solidFill>
                <a:schemeClr val="tx2"/>
              </a:solidFill>
            </a:endParaRPr>
          </a:p>
        </p:txBody>
      </p:sp>
      <p:pic>
        <p:nvPicPr>
          <p:cNvPr id="211970" name="Picture 2" descr="http://assets.newport.com/web235w-EN/images/12854.jpg"/>
          <p:cNvPicPr>
            <a:picLocks noChangeAspect="1" noChangeArrowheads="1"/>
          </p:cNvPicPr>
          <p:nvPr/>
        </p:nvPicPr>
        <p:blipFill>
          <a:blip r:embed="rId4" cstate="print"/>
          <a:srcRect/>
          <a:stretch>
            <a:fillRect/>
          </a:stretch>
        </p:blipFill>
        <p:spPr bwMode="auto">
          <a:xfrm>
            <a:off x="474345" y="929640"/>
            <a:ext cx="2584306" cy="1935480"/>
          </a:xfrm>
          <a:prstGeom prst="rect">
            <a:avLst/>
          </a:prstGeom>
          <a:noFill/>
        </p:spPr>
      </p:pic>
      <p:sp>
        <p:nvSpPr>
          <p:cNvPr id="5" name="Rectangle 4"/>
          <p:cNvSpPr/>
          <p:nvPr/>
        </p:nvSpPr>
        <p:spPr>
          <a:xfrm>
            <a:off x="1305436" y="2896473"/>
            <a:ext cx="1137299" cy="461665"/>
          </a:xfrm>
          <a:prstGeom prst="rect">
            <a:avLst/>
          </a:prstGeom>
        </p:spPr>
        <p:txBody>
          <a:bodyPr wrap="none">
            <a:spAutoFit/>
          </a:bodyPr>
          <a:lstStyle/>
          <a:p>
            <a:r>
              <a:rPr lang="en-US" sz="2400" b="1" dirty="0" smtClean="0"/>
              <a:t>Mirrors</a:t>
            </a:r>
          </a:p>
        </p:txBody>
      </p:sp>
      <p:pic>
        <p:nvPicPr>
          <p:cNvPr id="211972" name="Picture 4" descr="http://image.made-in-china.com/2f0j00cemQjAdrSLbz/Optical-Lenses.jpg"/>
          <p:cNvPicPr>
            <a:picLocks noChangeAspect="1" noChangeArrowheads="1"/>
          </p:cNvPicPr>
          <p:nvPr/>
        </p:nvPicPr>
        <p:blipFill>
          <a:blip r:embed="rId5" cstate="print"/>
          <a:srcRect/>
          <a:stretch>
            <a:fillRect/>
          </a:stretch>
        </p:blipFill>
        <p:spPr bwMode="auto">
          <a:xfrm>
            <a:off x="503555" y="3733800"/>
            <a:ext cx="2536826" cy="2238375"/>
          </a:xfrm>
          <a:prstGeom prst="rect">
            <a:avLst/>
          </a:prstGeom>
          <a:noFill/>
        </p:spPr>
      </p:pic>
      <p:sp>
        <p:nvSpPr>
          <p:cNvPr id="7" name="Rectangle 6"/>
          <p:cNvSpPr/>
          <p:nvPr/>
        </p:nvSpPr>
        <p:spPr>
          <a:xfrm>
            <a:off x="1396876" y="5967333"/>
            <a:ext cx="1037463" cy="461665"/>
          </a:xfrm>
          <a:prstGeom prst="rect">
            <a:avLst/>
          </a:prstGeom>
        </p:spPr>
        <p:txBody>
          <a:bodyPr wrap="none">
            <a:spAutoFit/>
          </a:bodyPr>
          <a:lstStyle/>
          <a:p>
            <a:r>
              <a:rPr lang="en-US" sz="2400" b="1" dirty="0" smtClean="0"/>
              <a:t>Lenses</a:t>
            </a:r>
          </a:p>
        </p:txBody>
      </p:sp>
      <p:pic>
        <p:nvPicPr>
          <p:cNvPr id="211974" name="Picture 6" descr="http://www.emcgrath.com/catalog/images/LAB/Instruments/LBH072.jpg"/>
          <p:cNvPicPr>
            <a:picLocks noChangeAspect="1" noChangeArrowheads="1"/>
          </p:cNvPicPr>
          <p:nvPr/>
        </p:nvPicPr>
        <p:blipFill>
          <a:blip r:embed="rId6" cstate="print"/>
          <a:srcRect/>
          <a:stretch>
            <a:fillRect/>
          </a:stretch>
        </p:blipFill>
        <p:spPr bwMode="auto">
          <a:xfrm>
            <a:off x="5935980" y="990599"/>
            <a:ext cx="2438402" cy="1828801"/>
          </a:xfrm>
          <a:prstGeom prst="rect">
            <a:avLst/>
          </a:prstGeom>
          <a:noFill/>
        </p:spPr>
      </p:pic>
      <p:sp>
        <p:nvSpPr>
          <p:cNvPr id="9" name="Rectangle 8"/>
          <p:cNvSpPr/>
          <p:nvPr/>
        </p:nvSpPr>
        <p:spPr>
          <a:xfrm>
            <a:off x="5907916" y="2888853"/>
            <a:ext cx="2512226" cy="461665"/>
          </a:xfrm>
          <a:prstGeom prst="rect">
            <a:avLst/>
          </a:prstGeom>
        </p:spPr>
        <p:txBody>
          <a:bodyPr wrap="none">
            <a:spAutoFit/>
          </a:bodyPr>
          <a:lstStyle/>
          <a:p>
            <a:r>
              <a:rPr lang="en-US" sz="2400" b="1" dirty="0" smtClean="0"/>
              <a:t>Entrance/Exit Slits</a:t>
            </a:r>
          </a:p>
        </p:txBody>
      </p:sp>
      <p:sp>
        <p:nvSpPr>
          <p:cNvPr id="13" name="Rectangle 12"/>
          <p:cNvSpPr/>
          <p:nvPr/>
        </p:nvSpPr>
        <p:spPr>
          <a:xfrm>
            <a:off x="3930461" y="1943973"/>
            <a:ext cx="1273105" cy="461665"/>
          </a:xfrm>
          <a:prstGeom prst="rect">
            <a:avLst/>
          </a:prstGeom>
        </p:spPr>
        <p:txBody>
          <a:bodyPr wrap="none">
            <a:spAutoFit/>
          </a:bodyPr>
          <a:lstStyle/>
          <a:p>
            <a:r>
              <a:rPr lang="en-US" sz="2400" b="1" dirty="0" smtClean="0"/>
              <a:t>Chopper</a:t>
            </a:r>
          </a:p>
        </p:txBody>
      </p:sp>
      <p:sp>
        <p:nvSpPr>
          <p:cNvPr id="15" name="Rectangle 14"/>
          <p:cNvSpPr/>
          <p:nvPr/>
        </p:nvSpPr>
        <p:spPr>
          <a:xfrm>
            <a:off x="6696521" y="5974636"/>
            <a:ext cx="1132682" cy="461665"/>
          </a:xfrm>
          <a:prstGeom prst="rect">
            <a:avLst/>
          </a:prstGeom>
        </p:spPr>
        <p:txBody>
          <a:bodyPr wrap="none">
            <a:spAutoFit/>
          </a:bodyPr>
          <a:lstStyle/>
          <a:p>
            <a:r>
              <a:rPr lang="en-US" sz="2400" b="1" dirty="0" smtClean="0"/>
              <a:t>Shutter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19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19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1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http://upload.wikimedia.org/wikipedia/commons/thumb/0/09/Circular.Polarization.Circularly.Polarized.Light_Homogenous_Circular.Polarizer_Left.Handed.svg/660px-Circular.Polarization.Circularly.Polarized.Light_Homogenous_Circular.Polarizer_Left.Handed.svg.png"/>
          <p:cNvPicPr>
            <a:picLocks noChangeAspect="1" noChangeArrowheads="1"/>
          </p:cNvPicPr>
          <p:nvPr/>
        </p:nvPicPr>
        <p:blipFill>
          <a:blip r:embed="rId2" cstate="print"/>
          <a:srcRect/>
          <a:stretch>
            <a:fillRect/>
          </a:stretch>
        </p:blipFill>
        <p:spPr bwMode="auto">
          <a:xfrm>
            <a:off x="167778" y="3929220"/>
            <a:ext cx="4314052" cy="2098199"/>
          </a:xfrm>
          <a:prstGeom prst="rect">
            <a:avLst/>
          </a:prstGeom>
          <a:noFill/>
        </p:spPr>
      </p:pic>
      <p:pic>
        <p:nvPicPr>
          <p:cNvPr id="220164" name="Picture 4" descr="http://img.directindustry.com/images_di/photo-g/thin-film-optical-polarizer-30803-2486405.jpg"/>
          <p:cNvPicPr>
            <a:picLocks noChangeAspect="1" noChangeArrowheads="1"/>
          </p:cNvPicPr>
          <p:nvPr/>
        </p:nvPicPr>
        <p:blipFill>
          <a:blip r:embed="rId3" cstate="print"/>
          <a:srcRect/>
          <a:stretch>
            <a:fillRect/>
          </a:stretch>
        </p:blipFill>
        <p:spPr bwMode="auto">
          <a:xfrm>
            <a:off x="700405" y="1404734"/>
            <a:ext cx="3101975" cy="2287791"/>
          </a:xfrm>
          <a:prstGeom prst="rect">
            <a:avLst/>
          </a:prstGeom>
          <a:noFill/>
        </p:spPr>
      </p:pic>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Other Components</a:t>
            </a:r>
            <a:endParaRPr lang="en-US" sz="3200" b="1" u="sng" dirty="0">
              <a:solidFill>
                <a:schemeClr val="tx2"/>
              </a:solidFill>
            </a:endParaRPr>
          </a:p>
        </p:txBody>
      </p:sp>
      <p:sp>
        <p:nvSpPr>
          <p:cNvPr id="5" name="Rectangle 4"/>
          <p:cNvSpPr/>
          <p:nvPr/>
        </p:nvSpPr>
        <p:spPr>
          <a:xfrm>
            <a:off x="1701676" y="945753"/>
            <a:ext cx="1300934" cy="461665"/>
          </a:xfrm>
          <a:prstGeom prst="rect">
            <a:avLst/>
          </a:prstGeom>
        </p:spPr>
        <p:txBody>
          <a:bodyPr wrap="none">
            <a:spAutoFit/>
          </a:bodyPr>
          <a:lstStyle/>
          <a:p>
            <a:r>
              <a:rPr lang="en-US" sz="2400" b="1" dirty="0" smtClean="0"/>
              <a:t>Polarizer</a:t>
            </a:r>
          </a:p>
        </p:txBody>
      </p:sp>
      <p:pic>
        <p:nvPicPr>
          <p:cNvPr id="7" name="Picture 10" descr="http://upload.wikimedia.org/wikipedia/commons/thumb/4/4e/Flat_metal-coated_beamsplitter.png/220px-Flat_metal-coated_beamsplitter.png"/>
          <p:cNvPicPr>
            <a:picLocks noChangeAspect="1" noChangeArrowheads="1"/>
          </p:cNvPicPr>
          <p:nvPr/>
        </p:nvPicPr>
        <p:blipFill>
          <a:blip r:embed="rId4" cstate="print"/>
          <a:srcRect/>
          <a:stretch>
            <a:fillRect/>
          </a:stretch>
        </p:blipFill>
        <p:spPr bwMode="auto">
          <a:xfrm>
            <a:off x="4719954" y="3939221"/>
            <a:ext cx="1905908" cy="1394779"/>
          </a:xfrm>
          <a:prstGeom prst="rect">
            <a:avLst/>
          </a:prstGeom>
          <a:noFill/>
        </p:spPr>
      </p:pic>
      <p:sp>
        <p:nvSpPr>
          <p:cNvPr id="8" name="Rectangle 7"/>
          <p:cNvSpPr/>
          <p:nvPr/>
        </p:nvSpPr>
        <p:spPr>
          <a:xfrm>
            <a:off x="5625976" y="953056"/>
            <a:ext cx="1918154" cy="461665"/>
          </a:xfrm>
          <a:prstGeom prst="rect">
            <a:avLst/>
          </a:prstGeom>
        </p:spPr>
        <p:txBody>
          <a:bodyPr wrap="none">
            <a:spAutoFit/>
          </a:bodyPr>
          <a:lstStyle/>
          <a:p>
            <a:r>
              <a:rPr lang="en-US" sz="2400" b="1" dirty="0" smtClean="0"/>
              <a:t>Beam Splitter</a:t>
            </a:r>
          </a:p>
        </p:txBody>
      </p:sp>
      <p:pic>
        <p:nvPicPr>
          <p:cNvPr id="220165" name="Picture 5"/>
          <p:cNvPicPr>
            <a:picLocks noChangeAspect="1" noChangeArrowheads="1"/>
          </p:cNvPicPr>
          <p:nvPr/>
        </p:nvPicPr>
        <p:blipFill>
          <a:blip r:embed="rId5" cstate="print"/>
          <a:srcRect/>
          <a:stretch>
            <a:fillRect/>
          </a:stretch>
        </p:blipFill>
        <p:spPr bwMode="auto">
          <a:xfrm>
            <a:off x="5062538" y="1595438"/>
            <a:ext cx="3135952" cy="1574482"/>
          </a:xfrm>
          <a:prstGeom prst="rect">
            <a:avLst/>
          </a:prstGeom>
          <a:noFill/>
          <a:ln w="9525">
            <a:noFill/>
            <a:miter lim="800000"/>
            <a:headEnd/>
            <a:tailEnd/>
          </a:ln>
        </p:spPr>
      </p:pic>
      <p:pic>
        <p:nvPicPr>
          <p:cNvPr id="220167" name="Picture 7" descr="http://physics.aps.org/assets/6df5256ac213bc13"/>
          <p:cNvPicPr>
            <a:picLocks noChangeAspect="1" noChangeArrowheads="1"/>
          </p:cNvPicPr>
          <p:nvPr/>
        </p:nvPicPr>
        <p:blipFill>
          <a:blip r:embed="rId6" cstate="print"/>
          <a:srcRect/>
          <a:stretch>
            <a:fillRect/>
          </a:stretch>
        </p:blipFill>
        <p:spPr bwMode="auto">
          <a:xfrm>
            <a:off x="6845935" y="3581400"/>
            <a:ext cx="2061845" cy="206184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01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0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Examples</a:t>
            </a:r>
            <a:endParaRPr lang="en-US" sz="3200" b="1" u="sng" dirty="0">
              <a:solidFill>
                <a:schemeClr val="tx2"/>
              </a:solidFill>
            </a:endParaRPr>
          </a:p>
        </p:txBody>
      </p:sp>
      <p:grpSp>
        <p:nvGrpSpPr>
          <p:cNvPr id="6" name="Group 5"/>
          <p:cNvGrpSpPr/>
          <p:nvPr/>
        </p:nvGrpSpPr>
        <p:grpSpPr>
          <a:xfrm>
            <a:off x="2639818" y="837092"/>
            <a:ext cx="3864364" cy="1450334"/>
            <a:chOff x="393311" y="1651942"/>
            <a:chExt cx="3864364" cy="1450334"/>
          </a:xfrm>
        </p:grpSpPr>
        <p:sp>
          <p:nvSpPr>
            <p:cNvPr id="7" name="Cube 6"/>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9" name="Oval 8"/>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1" name="Cube 10"/>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3" name="TextBox 12"/>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4" name="Cube 13"/>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7"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pic>
        <p:nvPicPr>
          <p:cNvPr id="30722" name="Picture 2" descr="http://static.ddmcdn.com/gif/3-d-glasses-traditional.gif"/>
          <p:cNvPicPr>
            <a:picLocks noChangeAspect="1" noChangeArrowheads="1"/>
          </p:cNvPicPr>
          <p:nvPr/>
        </p:nvPicPr>
        <p:blipFill>
          <a:blip r:embed="rId3" cstate="print"/>
          <a:srcRect/>
          <a:stretch>
            <a:fillRect/>
          </a:stretch>
        </p:blipFill>
        <p:spPr bwMode="auto">
          <a:xfrm>
            <a:off x="631825" y="2902203"/>
            <a:ext cx="2759075" cy="1876171"/>
          </a:xfrm>
          <a:prstGeom prst="rect">
            <a:avLst/>
          </a:prstGeom>
          <a:noFill/>
        </p:spPr>
      </p:pic>
      <p:sp>
        <p:nvSpPr>
          <p:cNvPr id="18" name="Rectangle 17"/>
          <p:cNvSpPr/>
          <p:nvPr/>
        </p:nvSpPr>
        <p:spPr>
          <a:xfrm>
            <a:off x="658631" y="3168134"/>
            <a:ext cx="824072" cy="369332"/>
          </a:xfrm>
          <a:prstGeom prst="rect">
            <a:avLst/>
          </a:prstGeom>
        </p:spPr>
        <p:txBody>
          <a:bodyPr wrap="none">
            <a:spAutoFit/>
          </a:bodyPr>
          <a:lstStyle/>
          <a:p>
            <a:r>
              <a:rPr lang="en-US" dirty="0" smtClean="0"/>
              <a:t>Source</a:t>
            </a:r>
            <a:endParaRPr lang="en-US" dirty="0"/>
          </a:p>
        </p:txBody>
      </p:sp>
      <p:sp>
        <p:nvSpPr>
          <p:cNvPr id="19" name="Rectangle 18"/>
          <p:cNvSpPr/>
          <p:nvPr/>
        </p:nvSpPr>
        <p:spPr>
          <a:xfrm>
            <a:off x="2087381" y="4273034"/>
            <a:ext cx="875561" cy="369332"/>
          </a:xfrm>
          <a:prstGeom prst="rect">
            <a:avLst/>
          </a:prstGeom>
        </p:spPr>
        <p:txBody>
          <a:bodyPr wrap="none">
            <a:spAutoFit/>
          </a:bodyPr>
          <a:lstStyle/>
          <a:p>
            <a:r>
              <a:rPr lang="en-US" dirty="0" smtClean="0"/>
              <a:t>Sample</a:t>
            </a:r>
            <a:endParaRPr lang="en-US" dirty="0"/>
          </a:p>
        </p:txBody>
      </p:sp>
      <p:sp>
        <p:nvSpPr>
          <p:cNvPr id="20" name="Rectangle 19"/>
          <p:cNvSpPr/>
          <p:nvPr/>
        </p:nvSpPr>
        <p:spPr>
          <a:xfrm>
            <a:off x="544331" y="4692134"/>
            <a:ext cx="1005853" cy="369332"/>
          </a:xfrm>
          <a:prstGeom prst="rect">
            <a:avLst/>
          </a:prstGeom>
        </p:spPr>
        <p:txBody>
          <a:bodyPr wrap="none">
            <a:spAutoFit/>
          </a:bodyPr>
          <a:lstStyle/>
          <a:p>
            <a:r>
              <a:rPr lang="en-US" dirty="0" smtClean="0"/>
              <a:t>Detector</a:t>
            </a:r>
            <a:endParaRPr lang="en-US" dirty="0"/>
          </a:p>
        </p:txBody>
      </p:sp>
      <p:pic>
        <p:nvPicPr>
          <p:cNvPr id="30728" name="Picture 8" descr="http://upload.wikimedia.org/wikipedia/commons/b/b4/The_Sun_by_the_Atmospheric_Imaging_Assembly_of_NASA%27s_Solar_Dynamics_Observatory_-_20100819.jpg"/>
          <p:cNvPicPr>
            <a:picLocks noChangeAspect="1" noChangeArrowheads="1"/>
          </p:cNvPicPr>
          <p:nvPr/>
        </p:nvPicPr>
        <p:blipFill>
          <a:blip r:embed="rId4" cstate="print"/>
          <a:srcRect/>
          <a:stretch>
            <a:fillRect/>
          </a:stretch>
        </p:blipFill>
        <p:spPr bwMode="auto">
          <a:xfrm>
            <a:off x="7013575" y="2359025"/>
            <a:ext cx="1730375" cy="1650238"/>
          </a:xfrm>
          <a:prstGeom prst="rect">
            <a:avLst/>
          </a:prstGeom>
          <a:noFill/>
        </p:spPr>
      </p:pic>
      <p:sp>
        <p:nvSpPr>
          <p:cNvPr id="23" name="Rectangle 22"/>
          <p:cNvSpPr/>
          <p:nvPr/>
        </p:nvSpPr>
        <p:spPr>
          <a:xfrm>
            <a:off x="8126231" y="3968234"/>
            <a:ext cx="824072" cy="369332"/>
          </a:xfrm>
          <a:prstGeom prst="rect">
            <a:avLst/>
          </a:prstGeom>
        </p:spPr>
        <p:txBody>
          <a:bodyPr wrap="none">
            <a:spAutoFit/>
          </a:bodyPr>
          <a:lstStyle/>
          <a:p>
            <a:r>
              <a:rPr lang="en-US" dirty="0" smtClean="0"/>
              <a:t>Source</a:t>
            </a:r>
            <a:endParaRPr lang="en-US" dirty="0"/>
          </a:p>
        </p:txBody>
      </p:sp>
      <p:sp>
        <p:nvSpPr>
          <p:cNvPr id="24" name="Rectangle 23"/>
          <p:cNvSpPr/>
          <p:nvPr/>
        </p:nvSpPr>
        <p:spPr>
          <a:xfrm>
            <a:off x="6564131" y="4920734"/>
            <a:ext cx="875561" cy="369332"/>
          </a:xfrm>
          <a:prstGeom prst="rect">
            <a:avLst/>
          </a:prstGeom>
        </p:spPr>
        <p:txBody>
          <a:bodyPr wrap="none">
            <a:spAutoFit/>
          </a:bodyPr>
          <a:lstStyle/>
          <a:p>
            <a:r>
              <a:rPr lang="en-US" dirty="0" smtClean="0"/>
              <a:t>Sample</a:t>
            </a:r>
            <a:endParaRPr lang="en-US" dirty="0"/>
          </a:p>
        </p:txBody>
      </p:sp>
      <p:sp>
        <p:nvSpPr>
          <p:cNvPr id="27" name="TextBox 26"/>
          <p:cNvSpPr txBox="1"/>
          <p:nvPr/>
        </p:nvSpPr>
        <p:spPr>
          <a:xfrm>
            <a:off x="857250" y="2314575"/>
            <a:ext cx="2743200" cy="400110"/>
          </a:xfrm>
          <a:prstGeom prst="rect">
            <a:avLst/>
          </a:prstGeom>
          <a:noFill/>
        </p:spPr>
        <p:txBody>
          <a:bodyPr wrap="square" rtlCol="0">
            <a:spAutoFit/>
          </a:bodyPr>
          <a:lstStyle/>
          <a:p>
            <a:pPr algn="ctr"/>
            <a:r>
              <a:rPr lang="en-US" sz="2000" u="sng" dirty="0" smtClean="0"/>
              <a:t>3D Glasses</a:t>
            </a:r>
            <a:endParaRPr lang="en-US" u="sng" dirty="0"/>
          </a:p>
        </p:txBody>
      </p:sp>
      <p:pic>
        <p:nvPicPr>
          <p:cNvPr id="30730" name="Picture 10" descr="http://handsonoptics.com/images/ED_127_triplet_telescope.jpg"/>
          <p:cNvPicPr>
            <a:picLocks noChangeAspect="1" noChangeArrowheads="1"/>
          </p:cNvPicPr>
          <p:nvPr/>
        </p:nvPicPr>
        <p:blipFill>
          <a:blip r:embed="rId5" cstate="print"/>
          <a:srcRect/>
          <a:stretch>
            <a:fillRect/>
          </a:stretch>
        </p:blipFill>
        <p:spPr bwMode="auto">
          <a:xfrm>
            <a:off x="4346575" y="4495800"/>
            <a:ext cx="1455075" cy="1949450"/>
          </a:xfrm>
          <a:prstGeom prst="rect">
            <a:avLst/>
          </a:prstGeom>
          <a:noFill/>
        </p:spPr>
      </p:pic>
      <p:sp>
        <p:nvSpPr>
          <p:cNvPr id="25" name="Rectangle 24"/>
          <p:cNvSpPr/>
          <p:nvPr/>
        </p:nvSpPr>
        <p:spPr>
          <a:xfrm>
            <a:off x="3792356" y="4720709"/>
            <a:ext cx="1005853" cy="369332"/>
          </a:xfrm>
          <a:prstGeom prst="rect">
            <a:avLst/>
          </a:prstGeom>
        </p:spPr>
        <p:txBody>
          <a:bodyPr wrap="none">
            <a:spAutoFit/>
          </a:bodyPr>
          <a:lstStyle/>
          <a:p>
            <a:r>
              <a:rPr lang="en-US" dirty="0" smtClean="0"/>
              <a:t>Detector</a:t>
            </a:r>
            <a:endParaRPr lang="en-US" dirty="0"/>
          </a:p>
        </p:txBody>
      </p:sp>
      <p:pic>
        <p:nvPicPr>
          <p:cNvPr id="30732" name="Picture 12" descr="http://i666.photobucket.com/albums/vv30/jcoffelt/Pillarsofcreation.jpg"/>
          <p:cNvPicPr>
            <a:picLocks noChangeAspect="1" noChangeArrowheads="1"/>
          </p:cNvPicPr>
          <p:nvPr/>
        </p:nvPicPr>
        <p:blipFill>
          <a:blip r:embed="rId6" cstate="print"/>
          <a:srcRect/>
          <a:stretch>
            <a:fillRect/>
          </a:stretch>
        </p:blipFill>
        <p:spPr bwMode="auto">
          <a:xfrm>
            <a:off x="5648325" y="3690937"/>
            <a:ext cx="1584308" cy="1157288"/>
          </a:xfrm>
          <a:prstGeom prst="rect">
            <a:avLst/>
          </a:prstGeom>
          <a:noFill/>
        </p:spPr>
      </p:pic>
      <p:sp>
        <p:nvSpPr>
          <p:cNvPr id="28" name="TextBox 27"/>
          <p:cNvSpPr txBox="1"/>
          <p:nvPr/>
        </p:nvSpPr>
        <p:spPr>
          <a:xfrm>
            <a:off x="4565650" y="2324100"/>
            <a:ext cx="2743200" cy="400110"/>
          </a:xfrm>
          <a:prstGeom prst="rect">
            <a:avLst/>
          </a:prstGeom>
          <a:noFill/>
        </p:spPr>
        <p:txBody>
          <a:bodyPr wrap="square" rtlCol="0">
            <a:spAutoFit/>
          </a:bodyPr>
          <a:lstStyle/>
          <a:p>
            <a:pPr algn="ctr"/>
            <a:r>
              <a:rPr lang="en-US" sz="2000" u="sng" dirty="0" err="1" smtClean="0"/>
              <a:t>Astrochemistry</a:t>
            </a:r>
            <a:endParaRPr lang="en-US"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3" grpId="0"/>
      <p:bldP spid="24" grpId="0"/>
      <p:bldP spid="27" grpId="0"/>
      <p:bldP spid="25"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THE SAMPLE</a:t>
            </a:r>
            <a:endParaRPr lang="en-US" sz="3200" b="1" u="sng" dirty="0">
              <a:solidFill>
                <a:schemeClr val="tx2"/>
              </a:solidFill>
            </a:endParaRPr>
          </a:p>
        </p:txBody>
      </p:sp>
      <p:grpSp>
        <p:nvGrpSpPr>
          <p:cNvPr id="37" name="Group 36"/>
          <p:cNvGrpSpPr/>
          <p:nvPr/>
        </p:nvGrpSpPr>
        <p:grpSpPr>
          <a:xfrm>
            <a:off x="2577417" y="860813"/>
            <a:ext cx="3864364" cy="1450334"/>
            <a:chOff x="393311" y="1651942"/>
            <a:chExt cx="3864364" cy="1450334"/>
          </a:xfrm>
        </p:grpSpPr>
        <p:sp>
          <p:nvSpPr>
            <p:cNvPr id="38" name="Cube 37"/>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42" name="Oval 41"/>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TextBox 42"/>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44" name="Cube 43"/>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47" name="TextBox 46"/>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48" name="Cube 47"/>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55"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17" name="TextBox 16"/>
          <p:cNvSpPr txBox="1"/>
          <p:nvPr/>
        </p:nvSpPr>
        <p:spPr>
          <a:xfrm>
            <a:off x="1460501" y="2686050"/>
            <a:ext cx="1558924" cy="461665"/>
          </a:xfrm>
          <a:prstGeom prst="rect">
            <a:avLst/>
          </a:prstGeom>
          <a:noFill/>
        </p:spPr>
        <p:txBody>
          <a:bodyPr wrap="square" rtlCol="0">
            <a:spAutoFit/>
          </a:bodyPr>
          <a:lstStyle/>
          <a:p>
            <a:pPr algn="ctr"/>
            <a:r>
              <a:rPr lang="en-US" sz="2400" dirty="0" smtClean="0"/>
              <a:t>Solutions</a:t>
            </a:r>
            <a:endParaRPr lang="en-US" sz="2400" dirty="0"/>
          </a:p>
        </p:txBody>
      </p:sp>
      <p:pic>
        <p:nvPicPr>
          <p:cNvPr id="183298" name="Picture 2" descr="http://www.djb.co.uk/Graphics/Physics/Biology_Large/cuvette.gif"/>
          <p:cNvPicPr>
            <a:picLocks noChangeAspect="1" noChangeArrowheads="1"/>
          </p:cNvPicPr>
          <p:nvPr/>
        </p:nvPicPr>
        <p:blipFill>
          <a:blip r:embed="rId2" cstate="print"/>
          <a:srcRect/>
          <a:stretch>
            <a:fillRect/>
          </a:stretch>
        </p:blipFill>
        <p:spPr bwMode="auto">
          <a:xfrm>
            <a:off x="431800" y="3149600"/>
            <a:ext cx="3610429" cy="2527300"/>
          </a:xfrm>
          <a:prstGeom prst="rect">
            <a:avLst/>
          </a:prstGeom>
          <a:noFill/>
        </p:spPr>
      </p:pic>
      <p:sp>
        <p:nvSpPr>
          <p:cNvPr id="18" name="TextBox 17"/>
          <p:cNvSpPr txBox="1"/>
          <p:nvPr/>
        </p:nvSpPr>
        <p:spPr>
          <a:xfrm>
            <a:off x="5956301" y="2683817"/>
            <a:ext cx="1558924" cy="461665"/>
          </a:xfrm>
          <a:prstGeom prst="rect">
            <a:avLst/>
          </a:prstGeom>
          <a:noFill/>
        </p:spPr>
        <p:txBody>
          <a:bodyPr wrap="square" rtlCol="0">
            <a:spAutoFit/>
          </a:bodyPr>
          <a:lstStyle/>
          <a:p>
            <a:pPr algn="ctr"/>
            <a:r>
              <a:rPr lang="en-US" sz="2400" dirty="0" smtClean="0"/>
              <a:t>Solids</a:t>
            </a:r>
            <a:endParaRPr lang="en-US" sz="2400" dirty="0"/>
          </a:p>
        </p:txBody>
      </p:sp>
      <p:pic>
        <p:nvPicPr>
          <p:cNvPr id="2" name="Picture 4" descr="File:Tris(bipyridine)ruthenium(II)-chloride-powder.jpg"/>
          <p:cNvPicPr>
            <a:picLocks noChangeAspect="1" noChangeArrowheads="1"/>
          </p:cNvPicPr>
          <p:nvPr/>
        </p:nvPicPr>
        <p:blipFill>
          <a:blip r:embed="rId3" cstate="print"/>
          <a:srcRect/>
          <a:stretch>
            <a:fillRect/>
          </a:stretch>
        </p:blipFill>
        <p:spPr bwMode="auto">
          <a:xfrm>
            <a:off x="4565650" y="3152775"/>
            <a:ext cx="2559050" cy="1704968"/>
          </a:xfrm>
          <a:prstGeom prst="rect">
            <a:avLst/>
          </a:prstGeom>
          <a:noFill/>
        </p:spPr>
      </p:pic>
      <p:pic>
        <p:nvPicPr>
          <p:cNvPr id="183302" name="Picture 6" descr="http://www.nanotech-now.com/news_images/31400.jpg"/>
          <p:cNvPicPr>
            <a:picLocks noChangeAspect="1" noChangeArrowheads="1"/>
          </p:cNvPicPr>
          <p:nvPr/>
        </p:nvPicPr>
        <p:blipFill>
          <a:blip r:embed="rId4" cstate="print"/>
          <a:srcRect/>
          <a:stretch>
            <a:fillRect/>
          </a:stretch>
        </p:blipFill>
        <p:spPr bwMode="auto">
          <a:xfrm>
            <a:off x="6429375" y="5000625"/>
            <a:ext cx="2428875" cy="161925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The Sample: </a:t>
            </a:r>
            <a:r>
              <a:rPr lang="en-US" sz="3200" b="1" u="sng" dirty="0" err="1" smtClean="0">
                <a:solidFill>
                  <a:schemeClr val="tx2"/>
                </a:solidFill>
              </a:rPr>
              <a:t>Cuvette</a:t>
            </a:r>
            <a:r>
              <a:rPr lang="en-US" sz="3200" b="1" u="sng" dirty="0" smtClean="0">
                <a:solidFill>
                  <a:schemeClr val="tx2"/>
                </a:solidFill>
              </a:rPr>
              <a:t> for Solutions</a:t>
            </a:r>
            <a:endParaRPr lang="en-US" sz="3200" b="1" u="sng" dirty="0">
              <a:solidFill>
                <a:schemeClr val="tx2"/>
              </a:solidFill>
            </a:endParaRPr>
          </a:p>
        </p:txBody>
      </p:sp>
      <p:pic>
        <p:nvPicPr>
          <p:cNvPr id="11" name="Picture 53" descr="makro"/>
          <p:cNvPicPr>
            <a:picLocks noChangeAspect="1" noChangeArrowheads="1"/>
          </p:cNvPicPr>
          <p:nvPr/>
        </p:nvPicPr>
        <p:blipFill>
          <a:blip r:embed="rId2" cstate="print"/>
          <a:srcRect/>
          <a:stretch>
            <a:fillRect/>
          </a:stretch>
        </p:blipFill>
        <p:spPr bwMode="auto">
          <a:xfrm>
            <a:off x="4902291" y="2643187"/>
            <a:ext cx="910264" cy="2181225"/>
          </a:xfrm>
          <a:prstGeom prst="rect">
            <a:avLst/>
          </a:prstGeom>
          <a:noFill/>
        </p:spPr>
      </p:pic>
      <p:pic>
        <p:nvPicPr>
          <p:cNvPr id="182274" name="Picture 2" descr="http://ecx.images-amazon.com/images/I/41uxGPMRpeL._SL500_AA300_.jpg"/>
          <p:cNvPicPr>
            <a:picLocks noChangeAspect="1" noChangeArrowheads="1"/>
          </p:cNvPicPr>
          <p:nvPr/>
        </p:nvPicPr>
        <p:blipFill>
          <a:blip r:embed="rId3" cstate="print"/>
          <a:srcRect/>
          <a:stretch>
            <a:fillRect/>
          </a:stretch>
        </p:blipFill>
        <p:spPr bwMode="auto">
          <a:xfrm>
            <a:off x="7232741" y="2628899"/>
            <a:ext cx="2181225" cy="2181225"/>
          </a:xfrm>
          <a:prstGeom prst="rect">
            <a:avLst/>
          </a:prstGeom>
          <a:noFill/>
        </p:spPr>
      </p:pic>
      <p:pic>
        <p:nvPicPr>
          <p:cNvPr id="182276" name="Picture 4" descr="http://static.coleparmer.com/large_images/8330103.jpg"/>
          <p:cNvPicPr>
            <a:picLocks noChangeAspect="1" noChangeArrowheads="1"/>
          </p:cNvPicPr>
          <p:nvPr/>
        </p:nvPicPr>
        <p:blipFill>
          <a:blip r:embed="rId4" cstate="print"/>
          <a:srcRect/>
          <a:stretch>
            <a:fillRect/>
          </a:stretch>
        </p:blipFill>
        <p:spPr bwMode="auto">
          <a:xfrm>
            <a:off x="6194516" y="2600325"/>
            <a:ext cx="1083997" cy="2257425"/>
          </a:xfrm>
          <a:prstGeom prst="rect">
            <a:avLst/>
          </a:prstGeom>
          <a:noFill/>
        </p:spPr>
      </p:pic>
      <p:pic>
        <p:nvPicPr>
          <p:cNvPr id="182280" name="Picture 8" descr="http://astranetsystems.com/wp-content/uploads/2012/04/new-product.jpg"/>
          <p:cNvPicPr>
            <a:picLocks noChangeAspect="1" noChangeArrowheads="1"/>
          </p:cNvPicPr>
          <p:nvPr/>
        </p:nvPicPr>
        <p:blipFill>
          <a:blip r:embed="rId5" cstate="print"/>
          <a:srcRect/>
          <a:stretch>
            <a:fillRect/>
          </a:stretch>
        </p:blipFill>
        <p:spPr bwMode="auto">
          <a:xfrm>
            <a:off x="9525" y="838200"/>
            <a:ext cx="2203475" cy="1457325"/>
          </a:xfrm>
          <a:prstGeom prst="rect">
            <a:avLst/>
          </a:prstGeom>
          <a:noFill/>
        </p:spPr>
      </p:pic>
      <p:sp>
        <p:nvSpPr>
          <p:cNvPr id="16" name="TextBox 15"/>
          <p:cNvSpPr txBox="1"/>
          <p:nvPr/>
        </p:nvSpPr>
        <p:spPr>
          <a:xfrm>
            <a:off x="4727575" y="2228537"/>
            <a:ext cx="1206297" cy="400110"/>
          </a:xfrm>
          <a:prstGeom prst="rect">
            <a:avLst/>
          </a:prstGeom>
          <a:noFill/>
        </p:spPr>
        <p:txBody>
          <a:bodyPr wrap="square" rtlCol="0">
            <a:spAutoFit/>
          </a:bodyPr>
          <a:lstStyle/>
          <a:p>
            <a:pPr algn="ctr"/>
            <a:r>
              <a:rPr lang="en-US" sz="2000" dirty="0" smtClean="0"/>
              <a:t>Plastic</a:t>
            </a:r>
            <a:endParaRPr lang="en-US" sz="2000" dirty="0"/>
          </a:p>
        </p:txBody>
      </p:sp>
      <p:sp>
        <p:nvSpPr>
          <p:cNvPr id="17" name="TextBox 16"/>
          <p:cNvSpPr txBox="1"/>
          <p:nvPr/>
        </p:nvSpPr>
        <p:spPr>
          <a:xfrm>
            <a:off x="6165850" y="2215837"/>
            <a:ext cx="1206297" cy="400110"/>
          </a:xfrm>
          <a:prstGeom prst="rect">
            <a:avLst/>
          </a:prstGeom>
          <a:noFill/>
        </p:spPr>
        <p:txBody>
          <a:bodyPr wrap="square" rtlCol="0">
            <a:spAutoFit/>
          </a:bodyPr>
          <a:lstStyle/>
          <a:p>
            <a:pPr algn="ctr"/>
            <a:r>
              <a:rPr lang="en-US" sz="2000" dirty="0" smtClean="0"/>
              <a:t>Glass</a:t>
            </a:r>
            <a:endParaRPr lang="en-US" sz="2000" dirty="0"/>
          </a:p>
        </p:txBody>
      </p:sp>
      <p:sp>
        <p:nvSpPr>
          <p:cNvPr id="18" name="TextBox 17"/>
          <p:cNvSpPr txBox="1"/>
          <p:nvPr/>
        </p:nvSpPr>
        <p:spPr>
          <a:xfrm>
            <a:off x="7718425" y="2219295"/>
            <a:ext cx="1206297" cy="400110"/>
          </a:xfrm>
          <a:prstGeom prst="rect">
            <a:avLst/>
          </a:prstGeom>
          <a:noFill/>
        </p:spPr>
        <p:txBody>
          <a:bodyPr wrap="square" rtlCol="0">
            <a:spAutoFit/>
          </a:bodyPr>
          <a:lstStyle/>
          <a:p>
            <a:pPr algn="ctr"/>
            <a:r>
              <a:rPr lang="en-US" sz="2000" dirty="0" smtClean="0"/>
              <a:t>Quartz</a:t>
            </a:r>
            <a:endParaRPr lang="en-US" sz="2000" dirty="0"/>
          </a:p>
        </p:txBody>
      </p:sp>
      <p:pic>
        <p:nvPicPr>
          <p:cNvPr id="182282" name="Picture 10" descr="http://www.qnw.com/images/products/prod_tlc_50_s.jpg"/>
          <p:cNvPicPr>
            <a:picLocks noChangeAspect="1" noChangeArrowheads="1"/>
          </p:cNvPicPr>
          <p:nvPr/>
        </p:nvPicPr>
        <p:blipFill>
          <a:blip r:embed="rId6" cstate="print"/>
          <a:srcRect/>
          <a:stretch>
            <a:fillRect/>
          </a:stretch>
        </p:blipFill>
        <p:spPr bwMode="auto">
          <a:xfrm>
            <a:off x="2259620" y="2259444"/>
            <a:ext cx="1998055" cy="1607706"/>
          </a:xfrm>
          <a:prstGeom prst="rect">
            <a:avLst/>
          </a:prstGeom>
          <a:noFill/>
        </p:spPr>
      </p:pic>
      <p:pic>
        <p:nvPicPr>
          <p:cNvPr id="182284" name="Picture 12"/>
          <p:cNvPicPr>
            <a:picLocks noChangeAspect="1" noChangeArrowheads="1"/>
          </p:cNvPicPr>
          <p:nvPr/>
        </p:nvPicPr>
        <p:blipFill>
          <a:blip r:embed="rId7" cstate="print"/>
          <a:srcRect/>
          <a:stretch>
            <a:fillRect/>
          </a:stretch>
        </p:blipFill>
        <p:spPr bwMode="auto">
          <a:xfrm>
            <a:off x="2088566" y="4619625"/>
            <a:ext cx="2448509" cy="2238375"/>
          </a:xfrm>
          <a:prstGeom prst="rect">
            <a:avLst/>
          </a:prstGeom>
          <a:noFill/>
          <a:ln w="9525">
            <a:noFill/>
            <a:miter lim="800000"/>
            <a:headEnd/>
            <a:tailEnd/>
          </a:ln>
        </p:spPr>
      </p:pic>
      <p:sp>
        <p:nvSpPr>
          <p:cNvPr id="23" name="TextBox 22"/>
          <p:cNvSpPr txBox="1"/>
          <p:nvPr/>
        </p:nvSpPr>
        <p:spPr>
          <a:xfrm>
            <a:off x="5057866" y="4886325"/>
            <a:ext cx="3613150" cy="1077218"/>
          </a:xfrm>
          <a:prstGeom prst="rect">
            <a:avLst/>
          </a:prstGeom>
          <a:noFill/>
        </p:spPr>
        <p:txBody>
          <a:bodyPr wrap="square" rtlCol="0">
            <a:spAutoFit/>
          </a:bodyPr>
          <a:lstStyle/>
          <a:p>
            <a:pPr algn="ctr"/>
            <a:r>
              <a:rPr lang="en-US" dirty="0" smtClean="0"/>
              <a:t>Typically 1 x 1 cm </a:t>
            </a:r>
          </a:p>
          <a:p>
            <a:pPr algn="ctr"/>
            <a:endParaRPr lang="en-US" dirty="0" smtClean="0"/>
          </a:p>
          <a:p>
            <a:pPr algn="ctr"/>
            <a:r>
              <a:rPr lang="en-US" sz="2800" dirty="0" smtClean="0"/>
              <a:t>A = </a:t>
            </a:r>
            <a:r>
              <a:rPr lang="en-US" sz="2800" dirty="0" smtClean="0">
                <a:latin typeface="Symbol" pitchFamily="18" charset="2"/>
              </a:rPr>
              <a:t>e</a:t>
            </a:r>
            <a:r>
              <a:rPr lang="en-US" sz="2800" dirty="0" smtClean="0"/>
              <a:t> c l</a:t>
            </a:r>
            <a:endParaRPr lang="en-US" sz="2800" dirty="0"/>
          </a:p>
        </p:txBody>
      </p:sp>
      <p:sp>
        <p:nvSpPr>
          <p:cNvPr id="182293" name="AutoShape 21" descr="data:image/jpeg;base64,/9j/4AAQSkZJRgABAQAAAQABAAD/2wCEAAkGBhQSEBQUExQVFRUUFRQUFBQVFxUUFRUUFBAVFBQUFBQXHCYeGBkjGRQUHy8gIycpLCwsFR4xNTAqNSYrLCkBCQoKDgwOGg8PGikfHBwqKSksLCwpKSwpKSksKSksKSwpKSkpLCwpKSksKSksKSwpKSksLCwpLCkpLCwpLCwsLP/AABEIAOYAyAMBIgACEQEDEQH/xAAcAAABBQEBAQAAAAAAAAAAAAADAAECBAUGBwj/xABGEAABAwEFBAcEBwYEBgMAAAABAAIRAwQFEiExBkFRcRMiYYGRobEyUsHRBxQjQmLh8BVTcoKSojOjstJDZHOTwuIkNFT/xAAaAQADAQEBAQAAAAAAAAAAAAABAgMABQQG/8QAKREAAgIBAwQBAgcAAAAAAAAAAAECEQMEEiETMUFRYTJxBSKBkaHw8f/aAAwDAQACEQMRAD8AwAjTkqjaiL0i+XZ9CTxIjSgYs1NrljEq1gxuH24piPYkAnPVN+xh/wDp8wh2i7mVTJbiMQNTl3IbNnmH/hnzXrhKNJU/2PO4u7tFW9rvd0bB0jakOkuHAHRDaVruuV4pBrKZgKn+x6w1YR3j5r36d/lfFcnhz/UvsVgVJWRdVX3fMfNEFy1vc/uZ816TzlJSVz9iVvcPi35p/wBi1/3TvL5omK9lbL2j8Q9V6pT0HIei86sFzVulZNJ8YgScJgL0UNPBSmUgVa7usUOU9QGTkfAoZK8xU5/bd/2AHF7R5rQNl+yZ2NHosrbEyKTeNRq6ZtLqAdgV8a4El3KNkctBipdHBVqi5UQjLAanKQcsu+LY4FlKn7dQwD7rR7TkwLo0U0LGtV3Pot6SnUe5zYLg8yHDfluWtQqh7Q4aEA+KBkyte78NCofwlJCv2u0U8L5h5w5cDqklG3JHlP7OqcfNTF21OJ8StcU0QU1ynnZ1+kjHF2VPePit/ZiwBpcagxuywydBvgHJDaxFovwuB4HTsQWd+QPGq4O0sOJ8HCMIIBEw4AnVu5Va3UrYWljgT1TAIIOkkjJal302PpDKYgtP3gDu7dd6o17S5hIgQJOnxC6FKkeBN2dJQvKx02RaGNa8DQNkuOfskZGcvFcvaqbaj+ko0cLSScMhxIJgTEcNxVmhtVWAjF4hrh5hFo7U1Tl9k7sdSZx3Qm3xf+CuDRjupVhAFN3mZHbmgONYO/w3DX2gY7l1tDaN2U0KJOvVD2+YKN+3GkybK2Rl7bj2qm4ltOKi0H/h1IOkMPlkhuNURia8cwRMcZC71m0bIzoPZ/0nB39r2qNovuzuEONoAPGkz4JrsG04y7arjXZuB3RHwXUOITstljc6BWqA9tE+oKsvsNL9/wCNN3zU5Wxo8GWao7PMJukH4v6irL7qpnS0s72VPOAoC6f+Zon+Sr/tUqY/Bl2C2Cu+oCARSfDS4NdnG6RktFznDgebR8IQLuuEUQ4fWKTsTi45VRr/ACotosTokPYctxeP/FWSSQjsqvtjZhwz/CeH4XfNFp1mnQ58D1Tyz1VR1ifvGfa3FPlK26NsLqeCvSpPAENeA5jx/bmimvYOQNNyy/atx/BS/wBTvyV6z2N0w1xPYWucPHVPSsDW1XPl5c+GwAPu5ZDXVHcBxGt9QCk8nQNcfJVdnH//ABaR/CFT2stDmHoaIL3PMPJ9luWi1bvpltJjTEgAGOwI9weTG2wP2YP4mDxcEkDbAS+iPeqN8jKdAEjngEQBRARAFwGd4QSUgEgELCdVs9bIZTB4kd0mPgtilcTa7STVLOsRk3FIG85rjroruxho3Bx8l1NgdLn8x6Lr6dqaSZy89wbaLFTYN0HBaKTuEhzCPVUXbE2xmbG03xubUb1p11ha7HOGhKNTtVQaOXsenh3POs8uxVFw1m5upPmNwkaD3Uxs5bq1w5gj1C0WXxVbvHmrLNo6m8T3/NL0kgbzDbVHaE7njiVvC/Wu9uk0/wArSka1kdrSA5Ym+iXZ8jWc6SOKDaawa0nEMuK6c3TZH6FzeTgfVVbTsdSqAhtc57nNnzBQ2sNo4V1R73dV4z3SQpso1dMZ/qK2LV9HNpBJo1qLs9CS0xwzHxTt2XtzB1qId2sc0+AlHa/RrRlFtUffPiVQqXlXBIxvy4OK2bXY67Pas9UDjhcR4iVzde2OaSS0jPQ/mlfAUEtF71S2ekf/AFHvVY31WOWN3OdytMsja1N5BjDhJMfdLsLvDIpXVs+6paBSJwwTjduaxvtu8PUJHGXD8MdNdvRs3K17KTqriXmqOiotOpe6JcDujSY4q7bLULHZzUe7OcDTr13cN8AT4ot22+m+0RGCnSpuFBp4iGt7yJPMrlvpYvIhtnpsa44cZdzAaM+8uVkiLZQr7b0We+T/AArT2W2n+tF8AhrIGcAyV5gb0dvb4hX7s2lFKciJ93JU2ktx3991DVtlBgzwy8/BMsvZS1CqX1BJzAl2umidI0OuQcKcJoUwF84zujAJwE4CQWsJauc/a9uF3hGa6u7XhrSCd/oFzFwgdOJ4H4T5LqPrjYaxoOpzP8RI8vVdfRukmc3VK20aTK7TvCI48FR6MHUDwTizjdI5Fdizmhy6VIFV8B94+SUPG8FQZRFoBTDVVFZ3DwKIy05ZgqTKFkUk4YhttjePiEZload4QCEbUcN58VJtvqD7x70gQnFNYwVl91Rr8QlUvou9tjXD8Qaco7Qgmisraav0VkrOmCW4Bzf1fiVroyRwr70a611nUxgp1cYDQAAA4cBppK2qF6tFJ/Rz0rw0VXGIwhuWDnv7+K44WfCxhkEuBJHuwSPGB5rSsltDfunrADmRp5KcZ8U/ZSceeDeuF46X7TPFHPquBgeCHtpbGi0ez1XNxAcA55+SLdVM1LRTABBJhojI6gmeaw9urVFsLfdZTb5T8VroWrKdSz0Xbh4KNW4GEZBp7gqDbQjMtBGhKZSYriTsGOiSKYgEzEJKVG3lpmAUkXJi7SwiNGSgit0XzrO6RhKE6R3LGL1wf/Yaew/BdELM4ux6AZ55k5x+uSwNnqc1+TXH0Wt9fcagZMNBggDUdp811tM0oq/Zz86bk69GvCmob1ILseDmEgpAKDUZzp3qTKIg0ImFMwIhCkygwCfohwCkAphAIM2cRw5KPRkaOcO+VYKYLAAuq1NA7xC4ba2/31i+z9XCx/tZguc0Ecokld1a7SKbHVDoxpd3xl5wvKKzZJMkkmSeMnVSyzrgrijfJWY2Mu1bt0XZ0z2saJc4gAfxRPkssUetK9H+i+65e+sdKYwt/icM/L1UoLdKh8jpWdfVsDaZstNoEU3E5D3abpPeSvD9u3zeNo7Hx4NAXuVaq82pjcPUDHnF+IgCF4PtW7FbrSeNap5OI+Ctn4QmBcmKpsqlRISaF5tzR6HFMMK40SUKVkL3ANaXO4AEnyTKik2TcI+zfhEamU2riM6REhMplQWMa+zI+3P8DvgtM2drXB333OkZ7pzgd+9Z+ytOaz+ymT5hPi+3b/EPVdTA6hH7ngyq5M6JTCETmisaDl8YXaOWSaEZzYnTNCAzRJUmVRJgRFBiIpjjhqkAk1SQCMQmAUnJBEDOe2zteGg1g1qO/taJPmQuFLV0m1NqD7QRuptDe89Z3r5Il07GPr0xUxAAjIQvBmdyPXjVROdpj4+i9m2MsHQWKmIh1Tru5u08oXK3T9HfXbjfIGZA3gFdr+0QHNbGHJ3V1jDkB4L0YFw5MjldtIr168WgZ7vUjLyXhl5HFWqO96o8+LyV61bLXjtgAOUhvgCT5qhR+jOg4/4lQ+CnqLdJD4mo22eTOoLo9mfo9r2twOEspyJe7LL8I3r1G6fo0stF+Mg1CNA/MDu3rqcTWiBAA0GQT4tO+8xMmo8QMm4NjrNY86LOtEF5zcRz3JLVpWtrnFoOYhJexUux43fk+flNqDSqhwyRmhfLNNcM+hEQoFTUYQCdHsbZpNof7tIN/qd/6pqlqYC1gHWLmyY4Pzknl5LQ2LpgWe1O3/ZDuAcfisKrQPSMcSAMQEHeS8fn4HguxjTUI16ObNp5HZ0jtUWkAQQUB+qm1dWznh96KgMRwpyKomxEaoNRQEgxJoTwmATlYwxUKtTC0ngCfASpuVe0vIHVaXHgM+9bjyBnBV7JVGJ9Rjhjc50kHfr6roNkb+yFNx5fktisyo+mAaTpB4a5QfFY1LYus14exsZnqugRyXjzRxQ5UlXyy0Mt8Ncnot3Ug1mLUn0XNXtasVRhaYyGY1k5lWLrvdwpuY4Q9gMg8CNVj2h/XA3DTv3eatCcXjSiCmpNse7iHW2mDpJ8MJXoLKrWjKAF5ZStcVy5oJgOiNYyzXT3bf7XiJniN47lOeojjmkwLHvR0F73uKVJz9Y0HasGxbQOczrADFnjI3cBwUL1sRqshpkHUb4Ve1UwGNbuG49gyC9Cyqa4Ase3uKvanA4mmDxBSWfUcZyPDLdkM0kjjJFVJejyhlvAqF0xiIgcc9V0LV57ddJ1Ws0DMyD3DMr0Rq5utgotJHq003KLY0JlKE0LwHqO02XbFhtB3lzPQrjrRelQVujcJaHNAOkHpgZPHKR3rqrgtJFkc3335/ygZLLtVhaWuJHWJ6ueha4Fp8V9Bji9ka9HGySXUd+zaqHNSEzplHtbgeB8z3FCe7NFpvyhesgGYUdqrsVhiRjoOwKYUKQRQlGHCSSSwBK3YLHiYXcSQOQ/RVNzoBKpWfaarAbTFnfHsjE5rvBxEnkvFrsWTLi2Y/YVJRZ0T7IQ3MnPKZU2AgceBXL2/aq0tYcdJrZ4td8SsSrtXXJJDsMgaCI7MvXkuRH8M1D+qkP1Y0dXeVEy6p99gyj7wgy3tGRWDa7zpmSw9ZwECJw5ZmfFYdW96rycVRx7yh2YnF+uC62l0ksCak7EeW+EdDs3Ta204nvaGtpuzkQZLRHr4LVvCrYnGS9gd7zXQR3hcLeMyJEaqkSlzfh0dRPqOTX2FWZw4SOsdtJ0L8IqCq3c8SDyI4q3X28YQAW4h2tHquFJTSvVi0kMaq2wPUSfo7GttpQIys+fHEAkuMJSVulH+sTrTOes10Pp27EymejnUDIAjNdY2keB8FpylKjk0kMlOTfCo9ENVKFpJd7M8WZ3D0SFjd+ir6YygtFiXj+TPV5X5NK6nBtFrN+N7j2DIApnvAJjN3pyQbDTJOXu59mYzVyyWEudJhoBlzjuETKtxHhEbcnbHlFplBLgTAM6xynVWWUlWzBKas01WaFYppGMizTRENimEAkkgEgnWMUb6rYaLo1PVHfr5SuOdZSBO49q39o7YJDNSOtrpPZvyWQ0ytJC+S5Zb2fSbAmMsgdct7TLT4Ir7VSqDrUWkne37J/PLqu8AqVSzDLOFYpXQSyekbhGee7kdyVSozVmXbLJg6w9l0wfg47ims2sq2budmZDm9hxTHJV7NSgp7tE2qZXvOsXPzJPOTrmVSIVu3u655BVS5PHsI+5GFEhSJUSiKQKScplgm5KfEopFYcliSJUUpWMWrO6CNxhSp2vEHUySJzEOgTwhBpnMKnVYS8gazyStWa6NqzZADLIQrtOoueo1nDIvZycTI7wEalekaoUxlJHQOq74IRKdRZ1lvRrspCsttGHUZcUpRGnScihUmWunxCNTqM4jxWCWJSLoGeXNDdVYBqqReHkE4Q0GcJcJcBoI3czxRSFbMe+LDje55kEwRII6pHV7oWXTBaROYnvjmuivK/HVHkw3TDkBEDQAdiyatCDjBiTmNyMkKmDtFqbq138rhDvkU9K2g71Rq0sWY13j5KJp5aINAs06TnCcBkkRETIO4KL6mGS9paRqIiOcqrZa7qehz1B0jkRmhWuo95lzi4kznxO9GgNlO0VcTidJQk7zmUyoSGKZLEmJWMIpJJljG5KaU2JMXIFCUpk2JMXLGLrKP2eLmPBZlpPWK6C5K4IwPEtdnwLTMSDuRauz1TE8AYmg5EgEFp0SNh232OWdUcdTPac0v1wWnbboc0wWAfrgCqL7ARvA8fijYrTAyjU7W5ujiO9R+qmEVliPEeIRATF5P3kHmAi07yI1a0/1NPi0qu6xH9fkkLMeC3AbZoNvVu+n/m1PjKm28mfuf8ANd/tWb0BRG0jwRDbLhtjP3I731T6OCcXgfuspjuLv9biqvRlLChRrYSpWcc514QPRAcU5colyxhYUKrlpuU8Sr1wT6xyS2EplRTkpiVQkMokpyVErGHlJQlJYBtSmlNKUoFREqDnKUqMIGNiwUj0bXQSJcJAO45xx5LobvtJYQRUIiMiDB5rI2NtDDaWUahyJJYCYGKNOeQ8FqbT0DQrYQMndYdvHlnKnLjkpE6KoyjXAL20i7iH4D5hZt7XRTaGwZaMoc6QOTt6wrNXLiB2gQDK16rZbhzwjMCcpSOaG2gLHctB5OIhvCII/JXW7LUPuvafDzWY7qHKRyU6FZ8HC7PtHmDoE6YtG3T2UaPcdwyb80Q7Lt/dMPd8isOzXpXBOI8j1XD+1bt1382Ye5vmM/BUSsVlarstI/wmD+aoPmsursjVByFOOGI/ELtXXmyJacfY0tJ8CVA28GDiIkxhLWkhGhTg3bM1gc2Due1ValyVAc2Ed7fmvTHgfewntLVUtF2tOtOm7lLT4rNMZNHnD7ira4D5LNqUXAxGY3LvLfZmNBgPZG4PBA7tVhWsO19rtgAqbXyP+hgNspMZ9w+PBQtzAym6NTE95Ws+vDM5AGQy38Mlg3pagWgcdRrEdqySsWTdGcVElNKRKqQEolIuUSVjDkpKJKSwDalMQpgpiUCpCEgEpTPOSBjFva2upva5pILSCCNQQZBC7mwbR/X2NLnDpWtAc3TEB95p3js3FcHe1PEFk2O2upuEEgg5EHMckJK1QydHsd30QH6LUIXBXFt42QK+R/eAZfzt+IXYWa8m1Gy1wcPeacQ/LvXlcGu5VSTJ2gQFUpPM8B3T5q+akjis+1026yWlaLozRo2SlTiMGkGZBOs5YtM1dfa4BxUg4R1XQPArn6VUggE8ogrbu1uIxiEE55wF6FInRPFTcBAwnXLKOEHVJ7aoPtF8HIOgmFoVrmiC1zS3fMzPMZKo4kOxOy35TxTWzETVc4aFm4gEohsp3OdxiSjU7e2IIJdBP5TuKJYrwa92mHI6xAA4nmkchlEC2yhw62Z7dVzO09v6CabWyXAEGNNfkt63XwxtV0OaW4GxGYxA9nYuP2gvppcSX6iNACewb4QhlqVpWNLHxzwUPrf2RLgQCM5O8bwuUrW4uqHhu5K3eF5Gplo0bvmsh7utKolzbIzkqpGk2onBVWk9GDk5IJiUSU2JMSsAeUlCUkQm6kEyeEpQSHVKIQh1AsYyraJWDaqS6K0sWPa6aIDMDyFasl6VKZxMc5p4tJCq1WIcrUCzsbu+keszJ4ZUHb1Xf1N+S6WxfSJZKkCqyrTnUgNqDyIPkvKk4cUjhFh3s9pp2i7q2bbZTaT+8xUz/cAtaz2CmZwWyg6d7ajBw4HsXgYtDk/Tngh00HqHv77AW5iuz/utjwlZtptLATjr0xxmo30leKC0n3VNtod7oW2fIep8HrT7/oMy+sM5Ml3oFnWnaljj1cbu09UefyXnrKjzvAVug4D2iSh0YjddnRXhf7yOqY5ZnxKwXVHOMkntJRX28RDWgKo6oSqKNEpZGyb6mUBCKZOXJidk6TkdpVUFGa5AIeU8oYKlKxh5SUZSWCdAE8pJIDjkobykksYrVVl2umEkkQGXVoqs+ikksKDwJ8CSSIGOKaIKaSSwAjWKTWp0kQEwFMBJJEA8JJJLBFCUJJJQiCKwpJLBCSpJklgiSSSQC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2283" name="Picture 11"/>
          <p:cNvPicPr>
            <a:picLocks noChangeAspect="1" noChangeArrowheads="1"/>
          </p:cNvPicPr>
          <p:nvPr/>
        </p:nvPicPr>
        <p:blipFill>
          <a:blip r:embed="rId8" cstate="print"/>
          <a:srcRect/>
          <a:stretch>
            <a:fillRect/>
          </a:stretch>
        </p:blipFill>
        <p:spPr bwMode="auto">
          <a:xfrm>
            <a:off x="238126" y="3838576"/>
            <a:ext cx="2276474" cy="1570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2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22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The Sample: </a:t>
            </a:r>
            <a:r>
              <a:rPr lang="en-US" sz="3200" b="1" u="sng" dirty="0" err="1" smtClean="0">
                <a:solidFill>
                  <a:schemeClr val="tx2"/>
                </a:solidFill>
              </a:rPr>
              <a:t>Cuvette</a:t>
            </a:r>
            <a:endParaRPr lang="en-US" sz="3200" b="1" u="sng" dirty="0">
              <a:solidFill>
                <a:schemeClr val="tx2"/>
              </a:solidFill>
            </a:endParaRPr>
          </a:p>
        </p:txBody>
      </p:sp>
      <p:grpSp>
        <p:nvGrpSpPr>
          <p:cNvPr id="27" name="Group 26"/>
          <p:cNvGrpSpPr/>
          <p:nvPr/>
        </p:nvGrpSpPr>
        <p:grpSpPr>
          <a:xfrm>
            <a:off x="0" y="857250"/>
            <a:ext cx="4811113" cy="3590955"/>
            <a:chOff x="5157788" y="876270"/>
            <a:chExt cx="4032662" cy="3009929"/>
          </a:xfrm>
        </p:grpSpPr>
        <p:pic>
          <p:nvPicPr>
            <p:cNvPr id="182287" name="Picture 15"/>
            <p:cNvPicPr>
              <a:picLocks noChangeAspect="1" noChangeArrowheads="1"/>
            </p:cNvPicPr>
            <p:nvPr/>
          </p:nvPicPr>
          <p:blipFill>
            <a:blip r:embed="rId2" cstate="print"/>
            <a:srcRect/>
            <a:stretch>
              <a:fillRect/>
            </a:stretch>
          </p:blipFill>
          <p:spPr bwMode="auto">
            <a:xfrm>
              <a:off x="5157788" y="1185862"/>
              <a:ext cx="4032662" cy="2700337"/>
            </a:xfrm>
            <a:prstGeom prst="rect">
              <a:avLst/>
            </a:prstGeom>
            <a:noFill/>
            <a:ln w="9525">
              <a:noFill/>
              <a:miter lim="800000"/>
              <a:headEnd/>
              <a:tailEnd/>
            </a:ln>
          </p:spPr>
        </p:pic>
        <p:sp>
          <p:nvSpPr>
            <p:cNvPr id="26" name="TextBox 25"/>
            <p:cNvSpPr txBox="1"/>
            <p:nvPr/>
          </p:nvSpPr>
          <p:spPr>
            <a:xfrm>
              <a:off x="5699035" y="876270"/>
              <a:ext cx="2816315" cy="369332"/>
            </a:xfrm>
            <a:prstGeom prst="rect">
              <a:avLst/>
            </a:prstGeom>
            <a:noFill/>
          </p:spPr>
          <p:txBody>
            <a:bodyPr wrap="square" rtlCol="0">
              <a:spAutoFit/>
            </a:bodyPr>
            <a:lstStyle/>
            <a:p>
              <a:pPr algn="ctr"/>
              <a:r>
                <a:rPr lang="en-US" dirty="0" smtClean="0"/>
                <a:t>Transmission Window</a:t>
              </a:r>
              <a:endParaRPr lang="en-US" dirty="0"/>
            </a:p>
          </p:txBody>
        </p:sp>
      </p:grpSp>
      <p:sp>
        <p:nvSpPr>
          <p:cNvPr id="28" name="TextBox 27"/>
          <p:cNvSpPr txBox="1"/>
          <p:nvPr/>
        </p:nvSpPr>
        <p:spPr>
          <a:xfrm>
            <a:off x="4933949" y="1638299"/>
            <a:ext cx="4038601" cy="1836400"/>
          </a:xfrm>
          <a:prstGeom prst="rect">
            <a:avLst/>
          </a:prstGeom>
          <a:noFill/>
        </p:spPr>
        <p:txBody>
          <a:bodyPr wrap="square" rtlCol="0">
            <a:spAutoFit/>
          </a:bodyPr>
          <a:lstStyle/>
          <a:p>
            <a:pPr>
              <a:spcAft>
                <a:spcPts val="1000"/>
              </a:spcAft>
            </a:pPr>
            <a:r>
              <a:rPr lang="en-US" sz="1600" dirty="0" smtClean="0"/>
              <a:t> (</a:t>
            </a:r>
            <a:r>
              <a:rPr lang="en-US" sz="1600" b="1" dirty="0" smtClean="0">
                <a:solidFill>
                  <a:srgbClr val="00FFFF"/>
                </a:solidFill>
              </a:rPr>
              <a:t>—</a:t>
            </a:r>
            <a:r>
              <a:rPr lang="en-US" sz="1600" dirty="0" smtClean="0"/>
              <a:t>)  PC		&gt; 340 nm</a:t>
            </a:r>
          </a:p>
          <a:p>
            <a:pPr>
              <a:spcAft>
                <a:spcPts val="1000"/>
              </a:spcAft>
            </a:pPr>
            <a:r>
              <a:rPr lang="en-US" sz="1600" dirty="0" smtClean="0"/>
              <a:t> (</a:t>
            </a:r>
            <a:r>
              <a:rPr lang="en-US" sz="1600" b="1" dirty="0" smtClean="0">
                <a:solidFill>
                  <a:srgbClr val="00FF00"/>
                </a:solidFill>
              </a:rPr>
              <a:t>—</a:t>
            </a:r>
            <a:r>
              <a:rPr lang="en-US" sz="1600" dirty="0" smtClean="0"/>
              <a:t>)  Polystyrene	&gt; 320 nm       $0.25</a:t>
            </a:r>
          </a:p>
          <a:p>
            <a:pPr>
              <a:spcAft>
                <a:spcPts val="1000"/>
              </a:spcAft>
            </a:pPr>
            <a:r>
              <a:rPr lang="en-US" sz="1600" dirty="0" smtClean="0"/>
              <a:t> (</a:t>
            </a:r>
            <a:r>
              <a:rPr lang="en-US" sz="1600" b="1" dirty="0" smtClean="0">
                <a:solidFill>
                  <a:srgbClr val="993300"/>
                </a:solidFill>
              </a:rPr>
              <a:t>—</a:t>
            </a:r>
            <a:r>
              <a:rPr lang="en-US" sz="1600" dirty="0" smtClean="0"/>
              <a:t>)  PMMA	&gt; 300 nm       $0.29</a:t>
            </a:r>
          </a:p>
          <a:p>
            <a:pPr>
              <a:spcAft>
                <a:spcPts val="1000"/>
              </a:spcAft>
            </a:pPr>
            <a:r>
              <a:rPr lang="en-US" sz="1600" dirty="0" smtClean="0"/>
              <a:t> (</a:t>
            </a:r>
            <a:r>
              <a:rPr lang="en-US" sz="1600" b="1" dirty="0" smtClean="0">
                <a:solidFill>
                  <a:srgbClr val="FF00FF"/>
                </a:solidFill>
              </a:rPr>
              <a:t>—</a:t>
            </a:r>
            <a:r>
              <a:rPr lang="en-US" sz="1600" dirty="0" smtClean="0"/>
              <a:t>)  Glass		&gt; 270 nm       $100</a:t>
            </a:r>
          </a:p>
          <a:p>
            <a:pPr>
              <a:spcAft>
                <a:spcPts val="1000"/>
              </a:spcAft>
            </a:pPr>
            <a:r>
              <a:rPr lang="en-US" sz="1600" dirty="0" smtClean="0"/>
              <a:t> (</a:t>
            </a:r>
            <a:r>
              <a:rPr lang="en-US" sz="1600" b="1" dirty="0" smtClean="0">
                <a:solidFill>
                  <a:srgbClr val="0033CC"/>
                </a:solidFill>
              </a:rPr>
              <a:t>—</a:t>
            </a:r>
            <a:r>
              <a:rPr lang="en-US" sz="1600" dirty="0" smtClean="0"/>
              <a:t>)  Quartz	&gt; 170 nm	    $200</a:t>
            </a:r>
            <a:endParaRPr lang="en-US" sz="1600" dirty="0"/>
          </a:p>
        </p:txBody>
      </p:sp>
      <p:pic>
        <p:nvPicPr>
          <p:cNvPr id="182291" name="Picture 19" descr="http://www.arborsci.com/CoolStuff/Acetone.gif"/>
          <p:cNvPicPr>
            <a:picLocks noChangeAspect="1" noChangeArrowheads="1" noCrop="1"/>
          </p:cNvPicPr>
          <p:nvPr/>
        </p:nvPicPr>
        <p:blipFill>
          <a:blip r:embed="rId3" cstate="print"/>
          <a:srcRect/>
          <a:stretch>
            <a:fillRect/>
          </a:stretch>
        </p:blipFill>
        <p:spPr bwMode="auto">
          <a:xfrm>
            <a:off x="5337175" y="4731979"/>
            <a:ext cx="1330325" cy="1780804"/>
          </a:xfrm>
          <a:prstGeom prst="rect">
            <a:avLst/>
          </a:prstGeom>
          <a:noFill/>
        </p:spPr>
      </p:pic>
      <p:sp>
        <p:nvSpPr>
          <p:cNvPr id="182293" name="AutoShape 21" descr="data:image/jpeg;base64,/9j/4AAQSkZJRgABAQAAAQABAAD/2wCEAAkGBhQSEBQUExQVFRUUFRQUFBQVFxUUFRUUFBAVFBQUFBQXHCYeGBkjGRQUHy8gIycpLCwsFR4xNTAqNSYrLCkBCQoKDgwOGg8PGikfHBwqKSksLCwpKSwpKSksKSksKSwpKSkpLCwpKSksKSksKSwpKSksLCwpLCkpLCwpLCwsLP/AABEIAOYAyAMBIgACEQEDEQH/xAAcAAABBQEBAQAAAAAAAAAAAAADAAECBAUGBwj/xABGEAABAwEFBAcEBwYEBgMAAAABAAIRAwQFEiExBkFRcRMiYYGRobEyUsHRBxQjQmLh8BVTcoKSojOjstJDZHOTwuIkNFT/xAAaAQADAQEBAQAAAAAAAAAAAAABAgMABQQG/8QAKREAAgIBAwQBAgcAAAAAAAAAAAECEQMEEiETMUFRYTJxBSKBkaHw8f/aAAwDAQACEQMRAD8AwAjTkqjaiL0i+XZ9CTxIjSgYs1NrljEq1gxuH24piPYkAnPVN+xh/wDp8wh2i7mVTJbiMQNTl3IbNnmH/hnzXrhKNJU/2PO4u7tFW9rvd0bB0jakOkuHAHRDaVruuV4pBrKZgKn+x6w1YR3j5r36d/lfFcnhz/UvsVgVJWRdVX3fMfNEFy1vc/uZ816TzlJSVz9iVvcPi35p/wBi1/3TvL5omK9lbL2j8Q9V6pT0HIei86sFzVulZNJ8YgScJgL0UNPBSmUgVa7usUOU9QGTkfAoZK8xU5/bd/2AHF7R5rQNl+yZ2NHosrbEyKTeNRq6ZtLqAdgV8a4El3KNkctBipdHBVqi5UQjLAanKQcsu+LY4FlKn7dQwD7rR7TkwLo0U0LGtV3Pot6SnUe5zYLg8yHDfluWtQqh7Q4aEA+KBkyte78NCofwlJCv2u0U8L5h5w5cDqklG3JHlP7OqcfNTF21OJ8StcU0QU1ynnZ1+kjHF2VPePit/ZiwBpcagxuywydBvgHJDaxFovwuB4HTsQWd+QPGq4O0sOJ8HCMIIBEw4AnVu5Va3UrYWljgT1TAIIOkkjJal302PpDKYgtP3gDu7dd6o17S5hIgQJOnxC6FKkeBN2dJQvKx02RaGNa8DQNkuOfskZGcvFcvaqbaj+ko0cLSScMhxIJgTEcNxVmhtVWAjF4hrh5hFo7U1Tl9k7sdSZx3Qm3xf+CuDRjupVhAFN3mZHbmgONYO/w3DX2gY7l1tDaN2U0KJOvVD2+YKN+3GkybK2Rl7bj2qm4ltOKi0H/h1IOkMPlkhuNURia8cwRMcZC71m0bIzoPZ/0nB39r2qNovuzuEONoAPGkz4JrsG04y7arjXZuB3RHwXUOITstljc6BWqA9tE+oKsvsNL9/wCNN3zU5Wxo8GWao7PMJukH4v6irL7qpnS0s72VPOAoC6f+Zon+Sr/tUqY/Bl2C2Cu+oCARSfDS4NdnG6RktFznDgebR8IQLuuEUQ4fWKTsTi45VRr/ACotosTokPYctxeP/FWSSQjsqvtjZhwz/CeH4XfNFp1mnQ58D1Tyz1VR1ifvGfa3FPlK26NsLqeCvSpPAENeA5jx/bmimvYOQNNyy/atx/BS/wBTvyV6z2N0w1xPYWucPHVPSsDW1XPl5c+GwAPu5ZDXVHcBxGt9QCk8nQNcfJVdnH//ABaR/CFT2stDmHoaIL3PMPJ9luWi1bvpltJjTEgAGOwI9weTG2wP2YP4mDxcEkDbAS+iPeqN8jKdAEjngEQBRARAFwGd4QSUgEgELCdVs9bIZTB4kd0mPgtilcTa7STVLOsRk3FIG85rjroruxho3Bx8l1NgdLn8x6Lr6dqaSZy89wbaLFTYN0HBaKTuEhzCPVUXbE2xmbG03xubUb1p11ha7HOGhKNTtVQaOXsenh3POs8uxVFw1m5upPmNwkaD3Uxs5bq1w5gj1C0WXxVbvHmrLNo6m8T3/NL0kgbzDbVHaE7njiVvC/Wu9uk0/wArSka1kdrSA5Ym+iXZ8jWc6SOKDaawa0nEMuK6c3TZH6FzeTgfVVbTsdSqAhtc57nNnzBQ2sNo4V1R73dV4z3SQpso1dMZ/qK2LV9HNpBJo1qLs9CS0xwzHxTt2XtzB1qId2sc0+AlHa/RrRlFtUffPiVQqXlXBIxvy4OK2bXY67Pas9UDjhcR4iVzde2OaSS0jPQ/mlfAUEtF71S2ekf/AFHvVY31WOWN3OdytMsja1N5BjDhJMfdLsLvDIpXVs+6paBSJwwTjduaxvtu8PUJHGXD8MdNdvRs3K17KTqriXmqOiotOpe6JcDujSY4q7bLULHZzUe7OcDTr13cN8AT4ot22+m+0RGCnSpuFBp4iGt7yJPMrlvpYvIhtnpsa44cZdzAaM+8uVkiLZQr7b0We+T/AArT2W2n+tF8AhrIGcAyV5gb0dvb4hX7s2lFKciJ93JU2ktx3991DVtlBgzwy8/BMsvZS1CqX1BJzAl2umidI0OuQcKcJoUwF84zujAJwE4CQWsJauc/a9uF3hGa6u7XhrSCd/oFzFwgdOJ4H4T5LqPrjYaxoOpzP8RI8vVdfRukmc3VK20aTK7TvCI48FR6MHUDwTizjdI5Fdizmhy6VIFV8B94+SUPG8FQZRFoBTDVVFZ3DwKIy05ZgqTKFkUk4YhttjePiEZload4QCEbUcN58VJtvqD7x70gQnFNYwVl91Rr8QlUvou9tjXD8Qaco7Qgmisraav0VkrOmCW4Bzf1fiVroyRwr70a611nUxgp1cYDQAAA4cBppK2qF6tFJ/Rz0rw0VXGIwhuWDnv7+K44WfCxhkEuBJHuwSPGB5rSsltDfunrADmRp5KcZ8U/ZSceeDeuF46X7TPFHPquBgeCHtpbGi0ez1XNxAcA55+SLdVM1LRTABBJhojI6gmeaw9urVFsLfdZTb5T8VroWrKdSz0Xbh4KNW4GEZBp7gqDbQjMtBGhKZSYriTsGOiSKYgEzEJKVG3lpmAUkXJi7SwiNGSgit0XzrO6RhKE6R3LGL1wf/Yaew/BdELM4ux6AZ55k5x+uSwNnqc1+TXH0Wt9fcagZMNBggDUdp811tM0oq/Zz86bk69GvCmob1ILseDmEgpAKDUZzp3qTKIg0ImFMwIhCkygwCfohwCkAphAIM2cRw5KPRkaOcO+VYKYLAAuq1NA7xC4ba2/31i+z9XCx/tZguc0Ecokld1a7SKbHVDoxpd3xl5wvKKzZJMkkmSeMnVSyzrgrijfJWY2Mu1bt0XZ0z2saJc4gAfxRPkssUetK9H+i+65e+sdKYwt/icM/L1UoLdKh8jpWdfVsDaZstNoEU3E5D3abpPeSvD9u3zeNo7Hx4NAXuVaq82pjcPUDHnF+IgCF4PtW7FbrSeNap5OI+Ctn4QmBcmKpsqlRISaF5tzR6HFMMK40SUKVkL3ANaXO4AEnyTKik2TcI+zfhEamU2riM6REhMplQWMa+zI+3P8DvgtM2drXB333OkZ7pzgd+9Z+ytOaz+ymT5hPi+3b/EPVdTA6hH7ngyq5M6JTCETmisaDl8YXaOWSaEZzYnTNCAzRJUmVRJgRFBiIpjjhqkAk1SQCMQmAUnJBEDOe2zteGg1g1qO/taJPmQuFLV0m1NqD7QRuptDe89Z3r5Il07GPr0xUxAAjIQvBmdyPXjVROdpj4+i9m2MsHQWKmIh1Tru5u08oXK3T9HfXbjfIGZA3gFdr+0QHNbGHJ3V1jDkB4L0YFw5MjldtIr168WgZ7vUjLyXhl5HFWqO96o8+LyV61bLXjtgAOUhvgCT5qhR+jOg4/4lQ+CnqLdJD4mo22eTOoLo9mfo9r2twOEspyJe7LL8I3r1G6fo0stF+Mg1CNA/MDu3rqcTWiBAA0GQT4tO+8xMmo8QMm4NjrNY86LOtEF5zcRz3JLVpWtrnFoOYhJexUux43fk+flNqDSqhwyRmhfLNNcM+hEQoFTUYQCdHsbZpNof7tIN/qd/6pqlqYC1gHWLmyY4Pzknl5LQ2LpgWe1O3/ZDuAcfisKrQPSMcSAMQEHeS8fn4HguxjTUI16ObNp5HZ0jtUWkAQQUB+qm1dWznh96KgMRwpyKomxEaoNRQEgxJoTwmATlYwxUKtTC0ngCfASpuVe0vIHVaXHgM+9bjyBnBV7JVGJ9Rjhjc50kHfr6roNkb+yFNx5fktisyo+mAaTpB4a5QfFY1LYus14exsZnqugRyXjzRxQ5UlXyy0Mt8Ncnot3Ug1mLUn0XNXtasVRhaYyGY1k5lWLrvdwpuY4Q9gMg8CNVj2h/XA3DTv3eatCcXjSiCmpNse7iHW2mDpJ8MJXoLKrWjKAF5ZStcVy5oJgOiNYyzXT3bf7XiJniN47lOeojjmkwLHvR0F73uKVJz9Y0HasGxbQOczrADFnjI3cBwUL1sRqshpkHUb4Ve1UwGNbuG49gyC9Cyqa4Ase3uKvanA4mmDxBSWfUcZyPDLdkM0kjjJFVJejyhlvAqF0xiIgcc9V0LV57ddJ1Ws0DMyD3DMr0Rq5utgotJHq003KLY0JlKE0LwHqO02XbFhtB3lzPQrjrRelQVujcJaHNAOkHpgZPHKR3rqrgtJFkc3335/ygZLLtVhaWuJHWJ6ueha4Fp8V9Bji9ka9HGySXUd+zaqHNSEzplHtbgeB8z3FCe7NFpvyhesgGYUdqrsVhiRjoOwKYUKQRQlGHCSSSwBK3YLHiYXcSQOQ/RVNzoBKpWfaarAbTFnfHsjE5rvBxEnkvFrsWTLi2Y/YVJRZ0T7IQ3MnPKZU2AgceBXL2/aq0tYcdJrZ4td8SsSrtXXJJDsMgaCI7MvXkuRH8M1D+qkP1Y0dXeVEy6p99gyj7wgy3tGRWDa7zpmSw9ZwECJw5ZmfFYdW96rycVRx7yh2YnF+uC62l0ksCak7EeW+EdDs3Ta204nvaGtpuzkQZLRHr4LVvCrYnGS9gd7zXQR3hcLeMyJEaqkSlzfh0dRPqOTX2FWZw4SOsdtJ0L8IqCq3c8SDyI4q3X28YQAW4h2tHquFJTSvVi0kMaq2wPUSfo7GttpQIys+fHEAkuMJSVulH+sTrTOes10Pp27EymejnUDIAjNdY2keB8FpylKjk0kMlOTfCo9ENVKFpJd7M8WZ3D0SFjd+ir6YygtFiXj+TPV5X5NK6nBtFrN+N7j2DIApnvAJjN3pyQbDTJOXu59mYzVyyWEudJhoBlzjuETKtxHhEbcnbHlFplBLgTAM6xynVWWUlWzBKas01WaFYppGMizTRENimEAkkgEgnWMUb6rYaLo1PVHfr5SuOdZSBO49q39o7YJDNSOtrpPZvyWQ0ytJC+S5Zb2fSbAmMsgdct7TLT4Ir7VSqDrUWkne37J/PLqu8AqVSzDLOFYpXQSyekbhGee7kdyVSozVmXbLJg6w9l0wfg47ims2sq2budmZDm9hxTHJV7NSgp7tE2qZXvOsXPzJPOTrmVSIVu3u655BVS5PHsI+5GFEhSJUSiKQKScplgm5KfEopFYcliSJUUpWMWrO6CNxhSp2vEHUySJzEOgTwhBpnMKnVYS8gazyStWa6NqzZADLIQrtOoueo1nDIvZycTI7wEalekaoUxlJHQOq74IRKdRZ1lvRrspCsttGHUZcUpRGnScihUmWunxCNTqM4jxWCWJSLoGeXNDdVYBqqReHkE4Q0GcJcJcBoI3czxRSFbMe+LDje55kEwRII6pHV7oWXTBaROYnvjmuivK/HVHkw3TDkBEDQAdiyatCDjBiTmNyMkKmDtFqbq138rhDvkU9K2g71Rq0sWY13j5KJp5aINAs06TnCcBkkRETIO4KL6mGS9paRqIiOcqrZa7qehz1B0jkRmhWuo95lzi4kznxO9GgNlO0VcTidJQk7zmUyoSGKZLEmJWMIpJJljG5KaU2JMXIFCUpk2JMXLGLrKP2eLmPBZlpPWK6C5K4IwPEtdnwLTMSDuRauz1TE8AYmg5EgEFp0SNh232OWdUcdTPac0v1wWnbboc0wWAfrgCqL7ARvA8fijYrTAyjU7W5ujiO9R+qmEVliPEeIRATF5P3kHmAi07yI1a0/1NPi0qu6xH9fkkLMeC3AbZoNvVu+n/m1PjKm28mfuf8ANd/tWb0BRG0jwRDbLhtjP3I731T6OCcXgfuspjuLv9biqvRlLChRrYSpWcc514QPRAcU5colyxhYUKrlpuU8Sr1wT6xyS2EplRTkpiVQkMokpyVErGHlJQlJYBtSmlNKUoFREqDnKUqMIGNiwUj0bXQSJcJAO45xx5LobvtJYQRUIiMiDB5rI2NtDDaWUahyJJYCYGKNOeQ8FqbT0DQrYQMndYdvHlnKnLjkpE6KoyjXAL20i7iH4D5hZt7XRTaGwZaMoc6QOTt6wrNXLiB2gQDK16rZbhzwjMCcpSOaG2gLHctB5OIhvCII/JXW7LUPuvafDzWY7qHKRyU6FZ8HC7PtHmDoE6YtG3T2UaPcdwyb80Q7Lt/dMPd8isOzXpXBOI8j1XD+1bt1382Ye5vmM/BUSsVlarstI/wmD+aoPmsursjVByFOOGI/ELtXXmyJacfY0tJ8CVA28GDiIkxhLWkhGhTg3bM1gc2Due1ValyVAc2Ed7fmvTHgfewntLVUtF2tOtOm7lLT4rNMZNHnD7ira4D5LNqUXAxGY3LvLfZmNBgPZG4PBA7tVhWsO19rtgAqbXyP+hgNspMZ9w+PBQtzAym6NTE95Ws+vDM5AGQy38Mlg3pagWgcdRrEdqySsWTdGcVElNKRKqQEolIuUSVjDkpKJKSwDalMQpgpiUCpCEgEpTPOSBjFva2upva5pILSCCNQQZBC7mwbR/X2NLnDpWtAc3TEB95p3js3FcHe1PEFk2O2upuEEgg5EHMckJK1QydHsd30QH6LUIXBXFt42QK+R/eAZfzt+IXYWa8m1Gy1wcPeacQ/LvXlcGu5VSTJ2gQFUpPM8B3T5q+akjis+1026yWlaLozRo2SlTiMGkGZBOs5YtM1dfa4BxUg4R1XQPArn6VUggE8ogrbu1uIxiEE55wF6FInRPFTcBAwnXLKOEHVJ7aoPtF8HIOgmFoVrmiC1zS3fMzPMZKo4kOxOy35TxTWzETVc4aFm4gEohsp3OdxiSjU7e2IIJdBP5TuKJYrwa92mHI6xAA4nmkchlEC2yhw62Z7dVzO09v6CabWyXAEGNNfkt63XwxtV0OaW4GxGYxA9nYuP2gvppcSX6iNACewb4QhlqVpWNLHxzwUPrf2RLgQCM5O8bwuUrW4uqHhu5K3eF5Gplo0bvmsh7utKolzbIzkqpGk2onBVWk9GDk5IJiUSU2JMSsAeUlCUkQm6kEyeEpQSHVKIQh1AsYyraJWDaqS6K0sWPa6aIDMDyFasl6VKZxMc5p4tJCq1WIcrUCzsbu+keszJ4ZUHb1Xf1N+S6WxfSJZKkCqyrTnUgNqDyIPkvKk4cUjhFh3s9pp2i7q2bbZTaT+8xUz/cAtaz2CmZwWyg6d7ajBw4HsXgYtDk/Tngh00HqHv77AW5iuz/utjwlZtptLATjr0xxmo30leKC0n3VNtod7oW2fIep8HrT7/oMy+sM5Ml3oFnWnaljj1cbu09UefyXnrKjzvAVug4D2iSh0YjddnRXhf7yOqY5ZnxKwXVHOMkntJRX28RDWgKo6oSqKNEpZGyb6mUBCKZOXJidk6TkdpVUFGa5AIeU8oYKlKxh5SUZSWCdAE8pJIDjkobykksYrVVl2umEkkQGXVoqs+ikksKDwJ8CSSIGOKaIKaSSwAjWKTWp0kQEwFMBJJEA8JJJLBFCUJJJQiCKwpJLBCSpJklgiSSSQC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2295" name="Picture 23" descr="http://www.arborsci.com/CoolStuff/styro_water.jpg"/>
          <p:cNvPicPr>
            <a:picLocks noChangeAspect="1" noChangeArrowheads="1"/>
          </p:cNvPicPr>
          <p:nvPr/>
        </p:nvPicPr>
        <p:blipFill>
          <a:blip r:embed="rId4" cstate="print"/>
          <a:srcRect/>
          <a:stretch>
            <a:fillRect/>
          </a:stretch>
        </p:blipFill>
        <p:spPr bwMode="auto">
          <a:xfrm>
            <a:off x="2390873" y="4791076"/>
            <a:ext cx="1494944" cy="1722176"/>
          </a:xfrm>
          <a:prstGeom prst="rect">
            <a:avLst/>
          </a:prstGeom>
          <a:noFill/>
        </p:spPr>
      </p:pic>
      <p:cxnSp>
        <p:nvCxnSpPr>
          <p:cNvPr id="34" name="Straight Arrow Connector 33"/>
          <p:cNvCxnSpPr/>
          <p:nvPr/>
        </p:nvCxnSpPr>
        <p:spPr>
          <a:xfrm>
            <a:off x="4086225" y="5743575"/>
            <a:ext cx="1050257"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120572" y="5377934"/>
            <a:ext cx="994353" cy="369332"/>
          </a:xfrm>
          <a:prstGeom prst="rect">
            <a:avLst/>
          </a:prstGeom>
        </p:spPr>
        <p:txBody>
          <a:bodyPr wrap="square">
            <a:spAutoFit/>
          </a:bodyPr>
          <a:lstStyle/>
          <a:p>
            <a:r>
              <a:rPr lang="en-US" dirty="0" smtClean="0"/>
              <a:t>Acetone</a:t>
            </a:r>
            <a:endParaRPr lang="en-US" dirty="0"/>
          </a:p>
        </p:txBody>
      </p:sp>
      <p:sp>
        <p:nvSpPr>
          <p:cNvPr id="37" name="Rectangle 36"/>
          <p:cNvSpPr/>
          <p:nvPr/>
        </p:nvSpPr>
        <p:spPr>
          <a:xfrm>
            <a:off x="2275320" y="6488668"/>
            <a:ext cx="1652155" cy="369332"/>
          </a:xfrm>
          <a:prstGeom prst="rect">
            <a:avLst/>
          </a:prstGeom>
        </p:spPr>
        <p:txBody>
          <a:bodyPr wrap="square">
            <a:spAutoFit/>
          </a:bodyPr>
          <a:lstStyle/>
          <a:p>
            <a:pPr algn="ctr"/>
            <a:r>
              <a:rPr lang="en-US" dirty="0" smtClean="0"/>
              <a:t>Polystyrene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17584" y="834712"/>
            <a:ext cx="1454241" cy="400110"/>
          </a:xfrm>
          <a:prstGeom prst="rect">
            <a:avLst/>
          </a:prstGeom>
          <a:noFill/>
        </p:spPr>
        <p:txBody>
          <a:bodyPr wrap="square" rtlCol="0">
            <a:spAutoFit/>
          </a:bodyPr>
          <a:lstStyle/>
          <a:p>
            <a:pPr algn="ctr"/>
            <a:r>
              <a:rPr lang="en-US" sz="2000" u="sng" dirty="0" smtClean="0"/>
              <a:t>Path length</a:t>
            </a:r>
            <a:endParaRPr lang="en-US" sz="2000" u="sng" dirty="0"/>
          </a:p>
        </p:txBody>
      </p:sp>
      <p:pic>
        <p:nvPicPr>
          <p:cNvPr id="200707" name="Picture 3"/>
          <p:cNvPicPr>
            <a:picLocks noChangeAspect="1" noChangeArrowheads="1"/>
          </p:cNvPicPr>
          <p:nvPr/>
        </p:nvPicPr>
        <p:blipFill>
          <a:blip r:embed="rId2" cstate="print"/>
          <a:srcRect/>
          <a:stretch>
            <a:fillRect/>
          </a:stretch>
        </p:blipFill>
        <p:spPr bwMode="auto">
          <a:xfrm>
            <a:off x="5493391" y="4467225"/>
            <a:ext cx="1082278" cy="1924050"/>
          </a:xfrm>
          <a:prstGeom prst="rect">
            <a:avLst/>
          </a:prstGeom>
          <a:noFill/>
          <a:ln w="9525">
            <a:noFill/>
            <a:miter lim="800000"/>
            <a:headEnd/>
            <a:tailEnd/>
          </a:ln>
        </p:spPr>
      </p:pic>
      <p:sp>
        <p:nvSpPr>
          <p:cNvPr id="9"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The Sample: Specialty </a:t>
            </a:r>
            <a:r>
              <a:rPr lang="en-US" sz="3200" b="1" u="sng" dirty="0" err="1" smtClean="0">
                <a:solidFill>
                  <a:schemeClr val="tx2"/>
                </a:solidFill>
              </a:rPr>
              <a:t>Cuvettes</a:t>
            </a:r>
            <a:endParaRPr lang="en-US" sz="3200" b="1" u="sng" dirty="0">
              <a:solidFill>
                <a:schemeClr val="tx2"/>
              </a:solidFill>
            </a:endParaRPr>
          </a:p>
        </p:txBody>
      </p:sp>
      <p:pic>
        <p:nvPicPr>
          <p:cNvPr id="200709" name="Picture 5" descr="http://img.tootoo.com/mytootoo/upload/92/928039/product/928039_e92597aef1add40ffb7b2269fec18f92.jpg"/>
          <p:cNvPicPr>
            <a:picLocks noChangeAspect="1" noChangeArrowheads="1"/>
          </p:cNvPicPr>
          <p:nvPr/>
        </p:nvPicPr>
        <p:blipFill>
          <a:blip r:embed="rId3" cstate="print"/>
          <a:srcRect/>
          <a:stretch>
            <a:fillRect/>
          </a:stretch>
        </p:blipFill>
        <p:spPr bwMode="auto">
          <a:xfrm>
            <a:off x="208290" y="4495800"/>
            <a:ext cx="1799393" cy="2035175"/>
          </a:xfrm>
          <a:prstGeom prst="rect">
            <a:avLst/>
          </a:prstGeom>
          <a:noFill/>
        </p:spPr>
      </p:pic>
      <p:pic>
        <p:nvPicPr>
          <p:cNvPr id="200713" name="Picture 9" descr="http://www.fireflysci.com/images/products/6907/zoom_T-44-10.JPG"/>
          <p:cNvPicPr>
            <a:picLocks noChangeAspect="1" noChangeArrowheads="1"/>
          </p:cNvPicPr>
          <p:nvPr/>
        </p:nvPicPr>
        <p:blipFill>
          <a:blip r:embed="rId4" cstate="print"/>
          <a:srcRect/>
          <a:stretch>
            <a:fillRect/>
          </a:stretch>
        </p:blipFill>
        <p:spPr bwMode="auto">
          <a:xfrm>
            <a:off x="5251450" y="1381125"/>
            <a:ext cx="1558925" cy="2239836"/>
          </a:xfrm>
          <a:prstGeom prst="rect">
            <a:avLst/>
          </a:prstGeom>
          <a:noFill/>
        </p:spPr>
      </p:pic>
      <p:sp>
        <p:nvSpPr>
          <p:cNvPr id="13" name="TextBox 12"/>
          <p:cNvSpPr txBox="1"/>
          <p:nvPr/>
        </p:nvSpPr>
        <p:spPr>
          <a:xfrm>
            <a:off x="5289459" y="819120"/>
            <a:ext cx="1454241" cy="400110"/>
          </a:xfrm>
          <a:prstGeom prst="rect">
            <a:avLst/>
          </a:prstGeom>
          <a:noFill/>
        </p:spPr>
        <p:txBody>
          <a:bodyPr wrap="square" rtlCol="0">
            <a:spAutoFit/>
          </a:bodyPr>
          <a:lstStyle/>
          <a:p>
            <a:pPr algn="ctr"/>
            <a:r>
              <a:rPr lang="en-US" sz="2000" u="sng" dirty="0" smtClean="0"/>
              <a:t>Flow Cell</a:t>
            </a:r>
            <a:endParaRPr lang="en-US" sz="2000" u="sng" dirty="0"/>
          </a:p>
        </p:txBody>
      </p:sp>
      <p:pic>
        <p:nvPicPr>
          <p:cNvPr id="200714" name="Picture 10"/>
          <p:cNvPicPr>
            <a:picLocks noChangeAspect="1" noChangeArrowheads="1"/>
          </p:cNvPicPr>
          <p:nvPr/>
        </p:nvPicPr>
        <p:blipFill>
          <a:blip r:embed="rId5" cstate="print"/>
          <a:srcRect/>
          <a:stretch>
            <a:fillRect/>
          </a:stretch>
        </p:blipFill>
        <p:spPr bwMode="auto">
          <a:xfrm>
            <a:off x="2424114" y="4639655"/>
            <a:ext cx="1725474" cy="2043909"/>
          </a:xfrm>
          <a:prstGeom prst="rect">
            <a:avLst/>
          </a:prstGeom>
          <a:noFill/>
          <a:ln w="9525">
            <a:noFill/>
            <a:miter lim="800000"/>
            <a:headEnd/>
            <a:tailEnd/>
          </a:ln>
        </p:spPr>
      </p:pic>
      <p:pic>
        <p:nvPicPr>
          <p:cNvPr id="200717" name="Picture 13"/>
          <p:cNvPicPr>
            <a:picLocks noChangeAspect="1" noChangeArrowheads="1"/>
          </p:cNvPicPr>
          <p:nvPr/>
        </p:nvPicPr>
        <p:blipFill>
          <a:blip r:embed="rId6" cstate="print"/>
          <a:srcRect/>
          <a:stretch>
            <a:fillRect/>
          </a:stretch>
        </p:blipFill>
        <p:spPr bwMode="auto">
          <a:xfrm>
            <a:off x="7521576" y="1381125"/>
            <a:ext cx="1203324" cy="2237166"/>
          </a:xfrm>
          <a:prstGeom prst="rect">
            <a:avLst/>
          </a:prstGeom>
          <a:noFill/>
          <a:ln w="9525">
            <a:noFill/>
            <a:miter lim="800000"/>
            <a:headEnd/>
            <a:tailEnd/>
          </a:ln>
        </p:spPr>
      </p:pic>
      <p:pic>
        <p:nvPicPr>
          <p:cNvPr id="200719" name="Picture 15" descr="http://www.shop.spectrecology.com/images/S%20long%20cylindrical.gif"/>
          <p:cNvPicPr>
            <a:picLocks noChangeAspect="1" noChangeArrowheads="1"/>
          </p:cNvPicPr>
          <p:nvPr/>
        </p:nvPicPr>
        <p:blipFill>
          <a:blip r:embed="rId7" cstate="print"/>
          <a:srcRect/>
          <a:stretch>
            <a:fillRect/>
          </a:stretch>
        </p:blipFill>
        <p:spPr bwMode="auto">
          <a:xfrm>
            <a:off x="7096125" y="4564062"/>
            <a:ext cx="1714500" cy="1905001"/>
          </a:xfrm>
          <a:prstGeom prst="rect">
            <a:avLst/>
          </a:prstGeom>
          <a:noFill/>
        </p:spPr>
      </p:pic>
      <p:sp>
        <p:nvSpPr>
          <p:cNvPr id="19" name="TextBox 18"/>
          <p:cNvSpPr txBox="1"/>
          <p:nvPr/>
        </p:nvSpPr>
        <p:spPr>
          <a:xfrm>
            <a:off x="7213509" y="4035112"/>
            <a:ext cx="1454241" cy="400110"/>
          </a:xfrm>
          <a:prstGeom prst="rect">
            <a:avLst/>
          </a:prstGeom>
          <a:noFill/>
        </p:spPr>
        <p:txBody>
          <a:bodyPr wrap="square" rtlCol="0">
            <a:spAutoFit/>
          </a:bodyPr>
          <a:lstStyle/>
          <a:p>
            <a:pPr algn="ctr"/>
            <a:r>
              <a:rPr lang="en-US" sz="2000" u="sng" dirty="0" smtClean="0"/>
              <a:t>Gas Cell</a:t>
            </a:r>
            <a:endParaRPr lang="en-US" sz="2000" u="sng" dirty="0"/>
          </a:p>
        </p:txBody>
      </p:sp>
      <p:sp>
        <p:nvSpPr>
          <p:cNvPr id="20" name="TextBox 19"/>
          <p:cNvSpPr txBox="1"/>
          <p:nvPr/>
        </p:nvSpPr>
        <p:spPr>
          <a:xfrm>
            <a:off x="7404009" y="819090"/>
            <a:ext cx="1454241" cy="400110"/>
          </a:xfrm>
          <a:prstGeom prst="rect">
            <a:avLst/>
          </a:prstGeom>
          <a:noFill/>
        </p:spPr>
        <p:txBody>
          <a:bodyPr wrap="square" rtlCol="0">
            <a:spAutoFit/>
          </a:bodyPr>
          <a:lstStyle/>
          <a:p>
            <a:pPr algn="ctr"/>
            <a:r>
              <a:rPr lang="en-US" sz="2000" u="sng" dirty="0" smtClean="0"/>
              <a:t>Spec-</a:t>
            </a:r>
            <a:r>
              <a:rPr lang="en-US" sz="2000" u="sng" dirty="0" err="1" smtClean="0"/>
              <a:t>echem</a:t>
            </a:r>
            <a:endParaRPr lang="en-US" sz="2000" u="sng" dirty="0"/>
          </a:p>
        </p:txBody>
      </p:sp>
      <p:sp>
        <p:nvSpPr>
          <p:cNvPr id="21" name="TextBox 20"/>
          <p:cNvSpPr txBox="1"/>
          <p:nvPr/>
        </p:nvSpPr>
        <p:spPr>
          <a:xfrm>
            <a:off x="180974" y="1743075"/>
            <a:ext cx="1524001" cy="307777"/>
          </a:xfrm>
          <a:prstGeom prst="rect">
            <a:avLst/>
          </a:prstGeom>
          <a:noFill/>
        </p:spPr>
        <p:txBody>
          <a:bodyPr wrap="square" rtlCol="0">
            <a:spAutoFit/>
          </a:bodyPr>
          <a:lstStyle/>
          <a:p>
            <a:r>
              <a:rPr lang="en-US" sz="1400" b="1" dirty="0" smtClean="0"/>
              <a:t>Dilute Samples</a:t>
            </a:r>
            <a:endParaRPr lang="en-US" sz="1400" b="1" dirty="0"/>
          </a:p>
        </p:txBody>
      </p:sp>
      <p:pic>
        <p:nvPicPr>
          <p:cNvPr id="200721" name="Picture 17"/>
          <p:cNvPicPr>
            <a:picLocks noChangeAspect="1" noChangeArrowheads="1"/>
          </p:cNvPicPr>
          <p:nvPr/>
        </p:nvPicPr>
        <p:blipFill>
          <a:blip r:embed="rId8" cstate="print"/>
          <a:srcRect/>
          <a:stretch>
            <a:fillRect/>
          </a:stretch>
        </p:blipFill>
        <p:spPr bwMode="auto">
          <a:xfrm>
            <a:off x="542924" y="2043113"/>
            <a:ext cx="3609975" cy="1683847"/>
          </a:xfrm>
          <a:prstGeom prst="rect">
            <a:avLst/>
          </a:prstGeom>
          <a:noFill/>
          <a:ln w="9525">
            <a:noFill/>
            <a:miter lim="800000"/>
            <a:headEnd/>
            <a:tailEnd/>
          </a:ln>
        </p:spPr>
      </p:pic>
      <p:sp>
        <p:nvSpPr>
          <p:cNvPr id="23" name="TextBox 22"/>
          <p:cNvSpPr txBox="1"/>
          <p:nvPr/>
        </p:nvSpPr>
        <p:spPr>
          <a:xfrm>
            <a:off x="3473218" y="3724275"/>
            <a:ext cx="809624" cy="307777"/>
          </a:xfrm>
          <a:prstGeom prst="rect">
            <a:avLst/>
          </a:prstGeom>
          <a:noFill/>
        </p:spPr>
        <p:txBody>
          <a:bodyPr wrap="square" rtlCol="0">
            <a:spAutoFit/>
          </a:bodyPr>
          <a:lstStyle/>
          <a:p>
            <a:pPr algn="ctr"/>
            <a:r>
              <a:rPr lang="en-US" sz="1400" dirty="0" smtClean="0"/>
              <a:t>1 x 1 cm</a:t>
            </a:r>
            <a:endParaRPr lang="en-US" sz="1400" dirty="0"/>
          </a:p>
        </p:txBody>
      </p:sp>
      <p:sp>
        <p:nvSpPr>
          <p:cNvPr id="24" name="TextBox 23"/>
          <p:cNvSpPr txBox="1"/>
          <p:nvPr/>
        </p:nvSpPr>
        <p:spPr>
          <a:xfrm>
            <a:off x="486038" y="3724275"/>
            <a:ext cx="923312" cy="307777"/>
          </a:xfrm>
          <a:prstGeom prst="rect">
            <a:avLst/>
          </a:prstGeom>
          <a:noFill/>
        </p:spPr>
        <p:txBody>
          <a:bodyPr wrap="square" rtlCol="0">
            <a:spAutoFit/>
          </a:bodyPr>
          <a:lstStyle/>
          <a:p>
            <a:pPr algn="ctr"/>
            <a:r>
              <a:rPr lang="en-US" sz="1400" dirty="0" smtClean="0"/>
              <a:t>10 x 1 cm</a:t>
            </a:r>
            <a:endParaRPr lang="en-US" sz="1400" dirty="0"/>
          </a:p>
        </p:txBody>
      </p:sp>
      <p:sp>
        <p:nvSpPr>
          <p:cNvPr id="25" name="TextBox 24"/>
          <p:cNvSpPr txBox="1"/>
          <p:nvPr/>
        </p:nvSpPr>
        <p:spPr>
          <a:xfrm>
            <a:off x="1095376" y="6524625"/>
            <a:ext cx="809624" cy="307777"/>
          </a:xfrm>
          <a:prstGeom prst="rect">
            <a:avLst/>
          </a:prstGeom>
          <a:noFill/>
        </p:spPr>
        <p:txBody>
          <a:bodyPr wrap="square" rtlCol="0">
            <a:spAutoFit/>
          </a:bodyPr>
          <a:lstStyle/>
          <a:p>
            <a:pPr algn="ctr"/>
            <a:r>
              <a:rPr lang="en-US" sz="1400" dirty="0" smtClean="0"/>
              <a:t>0.5 cm</a:t>
            </a:r>
            <a:endParaRPr lang="en-US" sz="1400" dirty="0"/>
          </a:p>
        </p:txBody>
      </p:sp>
      <p:sp>
        <p:nvSpPr>
          <p:cNvPr id="26" name="TextBox 25"/>
          <p:cNvSpPr txBox="1"/>
          <p:nvPr/>
        </p:nvSpPr>
        <p:spPr>
          <a:xfrm>
            <a:off x="361951" y="6515100"/>
            <a:ext cx="809624" cy="307777"/>
          </a:xfrm>
          <a:prstGeom prst="rect">
            <a:avLst/>
          </a:prstGeom>
          <a:noFill/>
        </p:spPr>
        <p:txBody>
          <a:bodyPr wrap="square" rtlCol="0">
            <a:spAutoFit/>
          </a:bodyPr>
          <a:lstStyle/>
          <a:p>
            <a:pPr algn="ctr"/>
            <a:r>
              <a:rPr lang="en-US" sz="1400" dirty="0" smtClean="0"/>
              <a:t>0.2 cm</a:t>
            </a:r>
            <a:endParaRPr lang="en-US" sz="1400" dirty="0"/>
          </a:p>
        </p:txBody>
      </p:sp>
      <p:sp>
        <p:nvSpPr>
          <p:cNvPr id="27" name="TextBox 26"/>
          <p:cNvSpPr txBox="1"/>
          <p:nvPr/>
        </p:nvSpPr>
        <p:spPr>
          <a:xfrm>
            <a:off x="190500" y="4191000"/>
            <a:ext cx="2038350" cy="307777"/>
          </a:xfrm>
          <a:prstGeom prst="rect">
            <a:avLst/>
          </a:prstGeom>
          <a:noFill/>
        </p:spPr>
        <p:txBody>
          <a:bodyPr wrap="square" rtlCol="0">
            <a:spAutoFit/>
          </a:bodyPr>
          <a:lstStyle/>
          <a:p>
            <a:r>
              <a:rPr lang="en-US" sz="1400" b="1" dirty="0" smtClean="0"/>
              <a:t>Concentrated Samples</a:t>
            </a:r>
            <a:endParaRPr lang="en-US" sz="1400" b="1" dirty="0"/>
          </a:p>
        </p:txBody>
      </p:sp>
      <p:sp>
        <p:nvSpPr>
          <p:cNvPr id="28" name="Rectangle 27"/>
          <p:cNvSpPr/>
          <p:nvPr/>
        </p:nvSpPr>
        <p:spPr>
          <a:xfrm>
            <a:off x="1682774" y="1213693"/>
            <a:ext cx="1603324" cy="523220"/>
          </a:xfrm>
          <a:prstGeom prst="rect">
            <a:avLst/>
          </a:prstGeom>
        </p:spPr>
        <p:txBody>
          <a:bodyPr wrap="none">
            <a:spAutoFit/>
          </a:bodyPr>
          <a:lstStyle/>
          <a:p>
            <a:r>
              <a:rPr lang="en-US" sz="2800" dirty="0" smtClean="0">
                <a:latin typeface="Tahoma" pitchFamily="34" charset="0"/>
              </a:rPr>
              <a:t>A = </a:t>
            </a:r>
            <a:r>
              <a:rPr lang="en-US" sz="2800" dirty="0" smtClean="0">
                <a:latin typeface="Symbol" pitchFamily="18" charset="2"/>
              </a:rPr>
              <a:t>e</a:t>
            </a:r>
            <a:r>
              <a:rPr lang="en-US" sz="2800" dirty="0" smtClean="0">
                <a:latin typeface="Tahoma" pitchFamily="34" charset="0"/>
              </a:rPr>
              <a:t> c </a:t>
            </a:r>
            <a:r>
              <a:rPr lang="en-US" sz="2800" b="1" dirty="0" smtClean="0">
                <a:latin typeface="Vivaldi" pitchFamily="66" charset="0"/>
              </a:rPr>
              <a:t>l</a:t>
            </a:r>
            <a:r>
              <a:rPr lang="en-US" sz="2800" dirty="0" smtClean="0">
                <a:latin typeface="Tahoma" pitchFamily="34" charset="0"/>
              </a:rPr>
              <a:t> </a:t>
            </a:r>
            <a:endParaRPr lang="en-US" sz="2800" dirty="0"/>
          </a:p>
        </p:txBody>
      </p:sp>
      <p:sp>
        <p:nvSpPr>
          <p:cNvPr id="22" name="TextBox 21"/>
          <p:cNvSpPr txBox="1"/>
          <p:nvPr/>
        </p:nvSpPr>
        <p:spPr>
          <a:xfrm>
            <a:off x="5285438" y="4028121"/>
            <a:ext cx="1454241" cy="400110"/>
          </a:xfrm>
          <a:prstGeom prst="rect">
            <a:avLst/>
          </a:prstGeom>
          <a:noFill/>
        </p:spPr>
        <p:txBody>
          <a:bodyPr wrap="square" rtlCol="0">
            <a:spAutoFit/>
          </a:bodyPr>
          <a:lstStyle/>
          <a:p>
            <a:pPr algn="ctr"/>
            <a:r>
              <a:rPr lang="en-US" sz="2000" u="sng" dirty="0" smtClean="0"/>
              <a:t>Air-free</a:t>
            </a:r>
            <a:endParaRPr lang="en-US" sz="2000"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7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07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07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07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07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07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5" grpId="0"/>
      <p:bldP spid="26" grpId="0"/>
      <p:bldP spid="27"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1" name="Rectangle 3"/>
          <p:cNvSpPr>
            <a:spLocks noGrp="1" noChangeArrowheads="1"/>
          </p:cNvSpPr>
          <p:nvPr>
            <p:ph type="body" sz="half" idx="1"/>
          </p:nvPr>
        </p:nvSpPr>
        <p:spPr>
          <a:xfrm>
            <a:off x="269875" y="1704978"/>
            <a:ext cx="4730750" cy="3800472"/>
          </a:xfrm>
        </p:spPr>
        <p:txBody>
          <a:bodyPr>
            <a:noAutofit/>
          </a:bodyPr>
          <a:lstStyle/>
          <a:p>
            <a:pPr>
              <a:spcAft>
                <a:spcPts val="500"/>
              </a:spcAft>
            </a:pPr>
            <a:r>
              <a:rPr lang="en-US" sz="2400" dirty="0" smtClean="0"/>
              <a:t>Concentration (typically &lt;50 </a:t>
            </a:r>
            <a:r>
              <a:rPr lang="en-US" sz="2400" dirty="0" err="1" smtClean="0">
                <a:latin typeface="Symbol" pitchFamily="18" charset="2"/>
              </a:rPr>
              <a:t>m</a:t>
            </a:r>
            <a:r>
              <a:rPr lang="en-US" sz="2400" dirty="0" err="1" smtClean="0"/>
              <a:t>M</a:t>
            </a:r>
            <a:r>
              <a:rPr lang="en-US" sz="2400" dirty="0" smtClean="0"/>
              <a:t>)</a:t>
            </a:r>
          </a:p>
          <a:p>
            <a:pPr>
              <a:spcAft>
                <a:spcPts val="500"/>
              </a:spcAft>
            </a:pPr>
            <a:r>
              <a:rPr lang="en-US" sz="2400" dirty="0" smtClean="0"/>
              <a:t>Solubility</a:t>
            </a:r>
          </a:p>
          <a:p>
            <a:pPr>
              <a:spcAft>
                <a:spcPts val="500"/>
              </a:spcAft>
            </a:pPr>
            <a:r>
              <a:rPr lang="en-US" sz="2400" dirty="0" smtClean="0"/>
              <a:t>Ionic strength</a:t>
            </a:r>
          </a:p>
          <a:p>
            <a:pPr>
              <a:spcAft>
                <a:spcPts val="500"/>
              </a:spcAft>
            </a:pPr>
            <a:r>
              <a:rPr lang="en-US" sz="2400" dirty="0" smtClean="0"/>
              <a:t>Hydrogen bonding</a:t>
            </a:r>
          </a:p>
          <a:p>
            <a:pPr>
              <a:spcAft>
                <a:spcPts val="500"/>
              </a:spcAft>
            </a:pPr>
            <a:r>
              <a:rPr lang="en-US" sz="2400" dirty="0" smtClean="0"/>
              <a:t>Aggregation</a:t>
            </a:r>
          </a:p>
          <a:p>
            <a:pPr>
              <a:spcAft>
                <a:spcPts val="500"/>
              </a:spcAft>
            </a:pPr>
            <a:r>
              <a:rPr lang="en-US" sz="2400" dirty="0" smtClean="0">
                <a:latin typeface="Symbol" pitchFamily="18" charset="2"/>
              </a:rPr>
              <a:t>p</a:t>
            </a:r>
            <a:r>
              <a:rPr lang="en-US" sz="2400" dirty="0" smtClean="0"/>
              <a:t>-stacking</a:t>
            </a:r>
          </a:p>
          <a:p>
            <a:pPr>
              <a:spcAft>
                <a:spcPts val="500"/>
              </a:spcAft>
            </a:pPr>
            <a:r>
              <a:rPr lang="en-US" sz="2400" dirty="0" smtClean="0"/>
              <a:t>Solvent absorption</a:t>
            </a:r>
          </a:p>
          <a:p>
            <a:endParaRPr lang="en-US" sz="2400" dirty="0" smtClean="0"/>
          </a:p>
        </p:txBody>
      </p:sp>
      <p:sp>
        <p:nvSpPr>
          <p:cNvPr id="7"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The Sample: Solvent</a:t>
            </a:r>
            <a:endParaRPr lang="en-US" sz="3200" b="1" u="sng" dirty="0">
              <a:solidFill>
                <a:schemeClr val="tx2"/>
              </a:solidFill>
            </a:endParaRPr>
          </a:p>
        </p:txBody>
      </p:sp>
      <p:sp>
        <p:nvSpPr>
          <p:cNvPr id="9" name="Rectangle 8"/>
          <p:cNvSpPr/>
          <p:nvPr/>
        </p:nvSpPr>
        <p:spPr>
          <a:xfrm>
            <a:off x="5346700" y="1128653"/>
            <a:ext cx="3702050" cy="5078313"/>
          </a:xfrm>
          <a:prstGeom prst="rect">
            <a:avLst/>
          </a:prstGeom>
        </p:spPr>
        <p:txBody>
          <a:bodyPr wrap="square">
            <a:spAutoFit/>
          </a:bodyPr>
          <a:lstStyle/>
          <a:p>
            <a:pPr marL="342900" lvl="2" indent="-342900"/>
            <a:r>
              <a:rPr lang="en-US" sz="2000" u="sng" dirty="0" smtClean="0">
                <a:latin typeface="Tahoma" pitchFamily="34" charset="0"/>
              </a:rPr>
              <a:t>Common solvent cutoffs in nm:</a:t>
            </a:r>
          </a:p>
          <a:p>
            <a:pPr marL="342900" lvl="4" indent="-342900"/>
            <a:r>
              <a:rPr lang="en-US" dirty="0" smtClean="0">
                <a:latin typeface="Tahoma" pitchFamily="34" charset="0"/>
              </a:rPr>
              <a:t>	water		190</a:t>
            </a:r>
          </a:p>
          <a:p>
            <a:pPr marL="342900" lvl="4" indent="-342900"/>
            <a:r>
              <a:rPr lang="en-US" dirty="0" smtClean="0">
                <a:latin typeface="Tahoma" pitchFamily="34" charset="0"/>
              </a:rPr>
              <a:t>	</a:t>
            </a:r>
            <a:r>
              <a:rPr lang="en-US" dirty="0" err="1" smtClean="0">
                <a:latin typeface="Tahoma" pitchFamily="34" charset="0"/>
              </a:rPr>
              <a:t>acetonitrile</a:t>
            </a:r>
            <a:r>
              <a:rPr lang="en-US" dirty="0" smtClean="0">
                <a:latin typeface="Tahoma" pitchFamily="34" charset="0"/>
              </a:rPr>
              <a:t> 	190</a:t>
            </a:r>
          </a:p>
          <a:p>
            <a:pPr marL="342900" lvl="4" indent="-342900"/>
            <a:r>
              <a:rPr lang="en-US" dirty="0" smtClean="0">
                <a:latin typeface="Tahoma" pitchFamily="34" charset="0"/>
              </a:rPr>
              <a:t>	isooctane	195</a:t>
            </a:r>
          </a:p>
          <a:p>
            <a:pPr marL="342900" lvl="4" indent="-342900"/>
            <a:r>
              <a:rPr lang="en-US" dirty="0" smtClean="0">
                <a:latin typeface="Tahoma" pitchFamily="34" charset="0"/>
              </a:rPr>
              <a:t>	</a:t>
            </a:r>
            <a:r>
              <a:rPr lang="en-US" dirty="0" err="1" smtClean="0">
                <a:latin typeface="Tahoma" pitchFamily="34" charset="0"/>
              </a:rPr>
              <a:t>cyclohexane</a:t>
            </a:r>
            <a:r>
              <a:rPr lang="en-US" dirty="0" smtClean="0">
                <a:latin typeface="Tahoma" pitchFamily="34" charset="0"/>
              </a:rPr>
              <a:t>	200 </a:t>
            </a:r>
          </a:p>
          <a:p>
            <a:pPr marL="342900" lvl="4" indent="-342900"/>
            <a:r>
              <a:rPr lang="en-US" dirty="0" smtClean="0">
                <a:latin typeface="Tahoma" pitchFamily="34" charset="0"/>
              </a:rPr>
              <a:t>	n-hexane	200</a:t>
            </a:r>
          </a:p>
          <a:p>
            <a:pPr marL="342900" lvl="4" indent="-342900"/>
            <a:r>
              <a:rPr lang="en-US" dirty="0" smtClean="0">
                <a:latin typeface="Tahoma" pitchFamily="34" charset="0"/>
              </a:rPr>
              <a:t>	ethanol	205</a:t>
            </a:r>
          </a:p>
          <a:p>
            <a:pPr marL="342900" lvl="4" indent="-342900"/>
            <a:r>
              <a:rPr lang="en-US" dirty="0" smtClean="0">
                <a:latin typeface="Tahoma" pitchFamily="34" charset="0"/>
              </a:rPr>
              <a:t>	methanol	210 	</a:t>
            </a:r>
          </a:p>
          <a:p>
            <a:pPr marL="342900" lvl="4" indent="-342900"/>
            <a:r>
              <a:rPr lang="en-US" dirty="0" smtClean="0">
                <a:latin typeface="Tahoma" pitchFamily="34" charset="0"/>
              </a:rPr>
              <a:t>	ether		210</a:t>
            </a:r>
          </a:p>
          <a:p>
            <a:pPr marL="342900" lvl="4" indent="-342900"/>
            <a:r>
              <a:rPr lang="en-US" dirty="0" smtClean="0">
                <a:latin typeface="Tahoma" pitchFamily="34" charset="0"/>
              </a:rPr>
              <a:t>	1,4-dioxane	215</a:t>
            </a:r>
          </a:p>
          <a:p>
            <a:pPr marL="342900" lvl="4" indent="-342900"/>
            <a:r>
              <a:rPr lang="en-US" dirty="0" smtClean="0">
                <a:latin typeface="Tahoma" pitchFamily="34" charset="0"/>
              </a:rPr>
              <a:t>	THF		220</a:t>
            </a:r>
          </a:p>
          <a:p>
            <a:pPr marL="342900" lvl="4" indent="-342900"/>
            <a:r>
              <a:rPr lang="en-US" dirty="0" smtClean="0">
                <a:latin typeface="Tahoma" pitchFamily="34" charset="0"/>
              </a:rPr>
              <a:t>	CH</a:t>
            </a:r>
            <a:r>
              <a:rPr lang="en-US" baseline="-25000" dirty="0" smtClean="0">
                <a:latin typeface="Tahoma" pitchFamily="34" charset="0"/>
              </a:rPr>
              <a:t>2</a:t>
            </a:r>
            <a:r>
              <a:rPr lang="en-US" dirty="0" smtClean="0">
                <a:latin typeface="Tahoma" pitchFamily="34" charset="0"/>
              </a:rPr>
              <a:t>Cl</a:t>
            </a:r>
            <a:r>
              <a:rPr lang="en-US" baseline="-25000" dirty="0" smtClean="0">
                <a:latin typeface="Tahoma" pitchFamily="34" charset="0"/>
              </a:rPr>
              <a:t>2</a:t>
            </a:r>
            <a:r>
              <a:rPr lang="en-US" dirty="0" smtClean="0">
                <a:latin typeface="Tahoma" pitchFamily="34" charset="0"/>
              </a:rPr>
              <a:t>	235</a:t>
            </a:r>
          </a:p>
          <a:p>
            <a:pPr marL="342900" lvl="4" indent="-342900"/>
            <a:r>
              <a:rPr lang="en-US" dirty="0" smtClean="0">
                <a:latin typeface="Tahoma" pitchFamily="34" charset="0"/>
              </a:rPr>
              <a:t>	Chloroform	240</a:t>
            </a:r>
          </a:p>
          <a:p>
            <a:pPr marL="342900" lvl="4" indent="-342900"/>
            <a:r>
              <a:rPr lang="en-US" dirty="0" smtClean="0">
                <a:latin typeface="Tahoma" pitchFamily="34" charset="0"/>
              </a:rPr>
              <a:t>	CCl</a:t>
            </a:r>
            <a:r>
              <a:rPr lang="en-US" baseline="-25000" dirty="0" smtClean="0">
                <a:latin typeface="Tahoma" pitchFamily="34" charset="0"/>
              </a:rPr>
              <a:t>4</a:t>
            </a:r>
            <a:r>
              <a:rPr lang="en-US" dirty="0" smtClean="0">
                <a:latin typeface="Tahoma" pitchFamily="34" charset="0"/>
              </a:rPr>
              <a:t>		265</a:t>
            </a:r>
          </a:p>
          <a:p>
            <a:pPr marL="342900" lvl="4" indent="-342900"/>
            <a:r>
              <a:rPr lang="en-US" dirty="0" smtClean="0">
                <a:latin typeface="Tahoma" pitchFamily="34" charset="0"/>
              </a:rPr>
              <a:t>	benzene	280</a:t>
            </a:r>
          </a:p>
          <a:p>
            <a:pPr marL="342900" lvl="4" indent="-342900"/>
            <a:r>
              <a:rPr lang="en-US" dirty="0" smtClean="0">
                <a:latin typeface="Tahoma" pitchFamily="34" charset="0"/>
              </a:rPr>
              <a:t>	toluene	285</a:t>
            </a:r>
          </a:p>
          <a:p>
            <a:pPr marL="342900" lvl="4" indent="-342900"/>
            <a:r>
              <a:rPr lang="en-US" dirty="0" smtClean="0">
                <a:latin typeface="Tahoma" pitchFamily="34" charset="0"/>
              </a:rPr>
              <a:t>	acetone	340</a:t>
            </a:r>
          </a:p>
          <a:p>
            <a:pPr marL="342900" lvl="4" indent="-342900"/>
            <a:endParaRPr lang="en-US" dirty="0">
              <a:latin typeface="Tahoma" pitchFamily="34" charset="0"/>
            </a:endParaRPr>
          </a:p>
        </p:txBody>
      </p:sp>
      <p:grpSp>
        <p:nvGrpSpPr>
          <p:cNvPr id="23" name="Group 22"/>
          <p:cNvGrpSpPr/>
          <p:nvPr/>
        </p:nvGrpSpPr>
        <p:grpSpPr>
          <a:xfrm>
            <a:off x="4038393" y="3048958"/>
            <a:ext cx="670084" cy="1663896"/>
            <a:chOff x="2107804" y="2181225"/>
            <a:chExt cx="387746" cy="962818"/>
          </a:xfrm>
        </p:grpSpPr>
        <p:sp>
          <p:nvSpPr>
            <p:cNvPr id="5" name="Cube 4"/>
            <p:cNvSpPr/>
            <p:nvPr/>
          </p:nvSpPr>
          <p:spPr>
            <a:xfrm>
              <a:off x="2110111" y="2182060"/>
              <a:ext cx="382170" cy="960744"/>
            </a:xfrm>
            <a:prstGeom prst="cube">
              <a:avLst>
                <a:gd name="adj" fmla="val 31624"/>
              </a:avLst>
            </a:prstGeom>
            <a:no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86794" y="2717007"/>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180431" y="2743993"/>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2110581" y="3020218"/>
              <a:ext cx="120650" cy="12382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25675" y="3022601"/>
              <a:ext cx="263525"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2228851" y="2181225"/>
              <a:ext cx="1587" cy="84137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2107804" y="2389584"/>
              <a:ext cx="387746" cy="116285"/>
            </a:xfrm>
            <a:custGeom>
              <a:avLst/>
              <a:gdLst>
                <a:gd name="connsiteX0" fmla="*/ 1984 w 387746"/>
                <a:gd name="connsiteY0" fmla="*/ 96441 h 116285"/>
                <a:gd name="connsiteX1" fmla="*/ 73421 w 387746"/>
                <a:gd name="connsiteY1" fmla="*/ 115491 h 116285"/>
                <a:gd name="connsiteX2" fmla="*/ 116284 w 387746"/>
                <a:gd name="connsiteY2" fmla="*/ 101204 h 116285"/>
                <a:gd name="connsiteX3" fmla="*/ 178196 w 387746"/>
                <a:gd name="connsiteY3" fmla="*/ 108347 h 116285"/>
                <a:gd name="connsiteX4" fmla="*/ 235346 w 387746"/>
                <a:gd name="connsiteY4" fmla="*/ 89297 h 116285"/>
                <a:gd name="connsiteX5" fmla="*/ 266302 w 387746"/>
                <a:gd name="connsiteY5" fmla="*/ 94060 h 116285"/>
                <a:gd name="connsiteX6" fmla="*/ 304402 w 387746"/>
                <a:gd name="connsiteY6" fmla="*/ 103585 h 116285"/>
                <a:gd name="connsiteX7" fmla="*/ 332977 w 387746"/>
                <a:gd name="connsiteY7" fmla="*/ 65485 h 116285"/>
                <a:gd name="connsiteX8" fmla="*/ 352027 w 387746"/>
                <a:gd name="connsiteY8" fmla="*/ 63104 h 116285"/>
                <a:gd name="connsiteX9" fmla="*/ 380602 w 387746"/>
                <a:gd name="connsiteY9" fmla="*/ 17860 h 116285"/>
                <a:gd name="connsiteX10" fmla="*/ 387746 w 387746"/>
                <a:gd name="connsiteY10" fmla="*/ 10716 h 116285"/>
                <a:gd name="connsiteX11" fmla="*/ 380602 w 387746"/>
                <a:gd name="connsiteY11" fmla="*/ 1191 h 116285"/>
                <a:gd name="connsiteX12" fmla="*/ 363934 w 387746"/>
                <a:gd name="connsiteY12" fmla="*/ 3572 h 116285"/>
                <a:gd name="connsiteX13" fmla="*/ 340121 w 387746"/>
                <a:gd name="connsiteY13" fmla="*/ 17860 h 116285"/>
                <a:gd name="connsiteX14" fmla="*/ 304402 w 387746"/>
                <a:gd name="connsiteY14" fmla="*/ 17860 h 116285"/>
                <a:gd name="connsiteX15" fmla="*/ 230584 w 387746"/>
                <a:gd name="connsiteY15" fmla="*/ 8335 h 116285"/>
                <a:gd name="connsiteX16" fmla="*/ 194865 w 387746"/>
                <a:gd name="connsiteY16" fmla="*/ 32147 h 116285"/>
                <a:gd name="connsiteX17" fmla="*/ 130571 w 387746"/>
                <a:gd name="connsiteY17" fmla="*/ 22622 h 116285"/>
                <a:gd name="connsiteX18" fmla="*/ 121046 w 387746"/>
                <a:gd name="connsiteY18" fmla="*/ 25004 h 116285"/>
                <a:gd name="connsiteX19" fmla="*/ 113902 w 387746"/>
                <a:gd name="connsiteY19" fmla="*/ 29766 h 116285"/>
                <a:gd name="connsiteX20" fmla="*/ 99615 w 387746"/>
                <a:gd name="connsiteY20" fmla="*/ 39291 h 116285"/>
                <a:gd name="connsiteX21" fmla="*/ 61515 w 387746"/>
                <a:gd name="connsiteY21" fmla="*/ 36910 h 116285"/>
                <a:gd name="connsiteX22" fmla="*/ 1984 w 387746"/>
                <a:gd name="connsiteY22" fmla="*/ 96441 h 11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7746" h="116285">
                  <a:moveTo>
                    <a:pt x="1984" y="96441"/>
                  </a:moveTo>
                  <a:cubicBezTo>
                    <a:pt x="3968" y="109538"/>
                    <a:pt x="54371" y="114697"/>
                    <a:pt x="73421" y="115491"/>
                  </a:cubicBezTo>
                  <a:cubicBezTo>
                    <a:pt x="92471" y="116285"/>
                    <a:pt x="98822" y="102395"/>
                    <a:pt x="116284" y="101204"/>
                  </a:cubicBezTo>
                  <a:cubicBezTo>
                    <a:pt x="133747" y="100013"/>
                    <a:pt x="158352" y="110331"/>
                    <a:pt x="178196" y="108347"/>
                  </a:cubicBezTo>
                  <a:cubicBezTo>
                    <a:pt x="198040" y="106363"/>
                    <a:pt x="220662" y="91678"/>
                    <a:pt x="235346" y="89297"/>
                  </a:cubicBezTo>
                  <a:cubicBezTo>
                    <a:pt x="250030" y="86916"/>
                    <a:pt x="254793" y="91679"/>
                    <a:pt x="266302" y="94060"/>
                  </a:cubicBezTo>
                  <a:cubicBezTo>
                    <a:pt x="277811" y="96441"/>
                    <a:pt x="293290" y="108347"/>
                    <a:pt x="304402" y="103585"/>
                  </a:cubicBezTo>
                  <a:cubicBezTo>
                    <a:pt x="315514" y="98823"/>
                    <a:pt x="325040" y="72232"/>
                    <a:pt x="332977" y="65485"/>
                  </a:cubicBezTo>
                  <a:cubicBezTo>
                    <a:pt x="340915" y="58738"/>
                    <a:pt x="344090" y="71041"/>
                    <a:pt x="352027" y="63104"/>
                  </a:cubicBezTo>
                  <a:cubicBezTo>
                    <a:pt x="359964" y="55167"/>
                    <a:pt x="374649" y="26591"/>
                    <a:pt x="380602" y="17860"/>
                  </a:cubicBezTo>
                  <a:cubicBezTo>
                    <a:pt x="386555" y="9129"/>
                    <a:pt x="387746" y="13494"/>
                    <a:pt x="387746" y="10716"/>
                  </a:cubicBezTo>
                  <a:cubicBezTo>
                    <a:pt x="387746" y="7938"/>
                    <a:pt x="384571" y="2382"/>
                    <a:pt x="380602" y="1191"/>
                  </a:cubicBezTo>
                  <a:cubicBezTo>
                    <a:pt x="376633" y="0"/>
                    <a:pt x="370681" y="794"/>
                    <a:pt x="363934" y="3572"/>
                  </a:cubicBezTo>
                  <a:cubicBezTo>
                    <a:pt x="357187" y="6350"/>
                    <a:pt x="350043" y="15479"/>
                    <a:pt x="340121" y="17860"/>
                  </a:cubicBezTo>
                  <a:cubicBezTo>
                    <a:pt x="330199" y="20241"/>
                    <a:pt x="322658" y="19448"/>
                    <a:pt x="304402" y="17860"/>
                  </a:cubicBezTo>
                  <a:cubicBezTo>
                    <a:pt x="286146" y="16273"/>
                    <a:pt x="248840" y="5954"/>
                    <a:pt x="230584" y="8335"/>
                  </a:cubicBezTo>
                  <a:cubicBezTo>
                    <a:pt x="212328" y="10716"/>
                    <a:pt x="211534" y="29766"/>
                    <a:pt x="194865" y="32147"/>
                  </a:cubicBezTo>
                  <a:cubicBezTo>
                    <a:pt x="178196" y="34528"/>
                    <a:pt x="142874" y="23812"/>
                    <a:pt x="130571" y="22622"/>
                  </a:cubicBezTo>
                  <a:cubicBezTo>
                    <a:pt x="118268" y="21432"/>
                    <a:pt x="123824" y="23813"/>
                    <a:pt x="121046" y="25004"/>
                  </a:cubicBezTo>
                  <a:cubicBezTo>
                    <a:pt x="118268" y="26195"/>
                    <a:pt x="113902" y="29766"/>
                    <a:pt x="113902" y="29766"/>
                  </a:cubicBezTo>
                  <a:cubicBezTo>
                    <a:pt x="110330" y="32147"/>
                    <a:pt x="108346" y="38100"/>
                    <a:pt x="99615" y="39291"/>
                  </a:cubicBezTo>
                  <a:cubicBezTo>
                    <a:pt x="90884" y="40482"/>
                    <a:pt x="71834" y="32544"/>
                    <a:pt x="61515" y="36910"/>
                  </a:cubicBezTo>
                  <a:cubicBezTo>
                    <a:pt x="51196" y="41276"/>
                    <a:pt x="0" y="83344"/>
                    <a:pt x="1984" y="96441"/>
                  </a:cubicBezTo>
                  <a:close/>
                </a:path>
              </a:pathLst>
            </a:cu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11388" y="2616993"/>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4413" y="3026569"/>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178050" y="3053555"/>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218532" y="2926555"/>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293938" y="2516983"/>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311401" y="2862262"/>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410619" y="2926558"/>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403475" y="2805115"/>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401094" y="2581277"/>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The Sample: Solvent</a:t>
            </a:r>
            <a:endParaRPr lang="en-US" sz="3200" b="1" u="sng" dirty="0">
              <a:solidFill>
                <a:schemeClr val="tx2"/>
              </a:solidFill>
            </a:endParaRPr>
          </a:p>
        </p:txBody>
      </p:sp>
      <p:graphicFrame>
        <p:nvGraphicFramePr>
          <p:cNvPr id="202754" name="Object 2"/>
          <p:cNvGraphicFramePr>
            <a:graphicFrameLocks noChangeAspect="1"/>
          </p:cNvGraphicFramePr>
          <p:nvPr/>
        </p:nvGraphicFramePr>
        <p:xfrm>
          <a:off x="-15876" y="1384300"/>
          <a:ext cx="5673725" cy="4336546"/>
        </p:xfrm>
        <a:graphic>
          <a:graphicData uri="http://schemas.openxmlformats.org/presentationml/2006/ole">
            <p:oleObj spid="_x0000_s202757" name="Graph" r:id="rId3" imgW="3879494" imgH="2965094" progId="Origin50.Graph">
              <p:embed/>
            </p:oleObj>
          </a:graphicData>
        </a:graphic>
      </p:graphicFrame>
      <p:sp>
        <p:nvSpPr>
          <p:cNvPr id="9" name="Rectangle 8"/>
          <p:cNvSpPr/>
          <p:nvPr/>
        </p:nvSpPr>
        <p:spPr>
          <a:xfrm>
            <a:off x="5346700" y="1128653"/>
            <a:ext cx="3702050" cy="5078313"/>
          </a:xfrm>
          <a:prstGeom prst="rect">
            <a:avLst/>
          </a:prstGeom>
        </p:spPr>
        <p:txBody>
          <a:bodyPr wrap="square">
            <a:spAutoFit/>
          </a:bodyPr>
          <a:lstStyle/>
          <a:p>
            <a:pPr marL="342900" lvl="2" indent="-342900"/>
            <a:r>
              <a:rPr lang="en-US" sz="2000" u="sng" dirty="0" smtClean="0">
                <a:latin typeface="Tahoma" pitchFamily="34" charset="0"/>
              </a:rPr>
              <a:t>Common solvent cutoffs in nm:</a:t>
            </a:r>
          </a:p>
          <a:p>
            <a:pPr marL="342900" lvl="4" indent="-342900"/>
            <a:r>
              <a:rPr lang="en-US" dirty="0" smtClean="0">
                <a:latin typeface="Tahoma" pitchFamily="34" charset="0"/>
              </a:rPr>
              <a:t>	water		190</a:t>
            </a:r>
          </a:p>
          <a:p>
            <a:pPr marL="342900" lvl="4" indent="-342900"/>
            <a:r>
              <a:rPr lang="en-US" dirty="0" smtClean="0">
                <a:latin typeface="Tahoma" pitchFamily="34" charset="0"/>
              </a:rPr>
              <a:t>	</a:t>
            </a:r>
            <a:r>
              <a:rPr lang="en-US" dirty="0" err="1" smtClean="0">
                <a:latin typeface="Tahoma" pitchFamily="34" charset="0"/>
              </a:rPr>
              <a:t>acetonitrile</a:t>
            </a:r>
            <a:r>
              <a:rPr lang="en-US" dirty="0" smtClean="0">
                <a:latin typeface="Tahoma" pitchFamily="34" charset="0"/>
              </a:rPr>
              <a:t> 	190</a:t>
            </a:r>
          </a:p>
          <a:p>
            <a:pPr marL="342900" lvl="4" indent="-342900"/>
            <a:r>
              <a:rPr lang="en-US" dirty="0" smtClean="0">
                <a:latin typeface="Tahoma" pitchFamily="34" charset="0"/>
              </a:rPr>
              <a:t>	isooctane	195</a:t>
            </a:r>
          </a:p>
          <a:p>
            <a:pPr marL="342900" lvl="4" indent="-342900"/>
            <a:r>
              <a:rPr lang="en-US" dirty="0" smtClean="0">
                <a:latin typeface="Tahoma" pitchFamily="34" charset="0"/>
              </a:rPr>
              <a:t>	</a:t>
            </a:r>
            <a:r>
              <a:rPr lang="en-US" dirty="0" err="1" smtClean="0">
                <a:latin typeface="Tahoma" pitchFamily="34" charset="0"/>
              </a:rPr>
              <a:t>cyclohexane</a:t>
            </a:r>
            <a:r>
              <a:rPr lang="en-US" dirty="0" smtClean="0">
                <a:latin typeface="Tahoma" pitchFamily="34" charset="0"/>
              </a:rPr>
              <a:t>	200 </a:t>
            </a:r>
          </a:p>
          <a:p>
            <a:pPr marL="342900" lvl="4" indent="-342900"/>
            <a:r>
              <a:rPr lang="en-US" dirty="0" smtClean="0">
                <a:latin typeface="Tahoma" pitchFamily="34" charset="0"/>
              </a:rPr>
              <a:t>	n-hexane	200</a:t>
            </a:r>
          </a:p>
          <a:p>
            <a:pPr marL="342900" lvl="4" indent="-342900"/>
            <a:r>
              <a:rPr lang="en-US" dirty="0" smtClean="0">
                <a:latin typeface="Tahoma" pitchFamily="34" charset="0"/>
              </a:rPr>
              <a:t>	ethanol	205</a:t>
            </a:r>
          </a:p>
          <a:p>
            <a:pPr marL="342900" lvl="4" indent="-342900"/>
            <a:r>
              <a:rPr lang="en-US" dirty="0" smtClean="0">
                <a:latin typeface="Tahoma" pitchFamily="34" charset="0"/>
              </a:rPr>
              <a:t>	methanol	210 	</a:t>
            </a:r>
          </a:p>
          <a:p>
            <a:pPr marL="342900" lvl="4" indent="-342900"/>
            <a:r>
              <a:rPr lang="en-US" dirty="0" smtClean="0">
                <a:latin typeface="Tahoma" pitchFamily="34" charset="0"/>
              </a:rPr>
              <a:t>	ether		210</a:t>
            </a:r>
          </a:p>
          <a:p>
            <a:pPr marL="342900" lvl="4" indent="-342900"/>
            <a:r>
              <a:rPr lang="en-US" dirty="0" smtClean="0">
                <a:latin typeface="Tahoma" pitchFamily="34" charset="0"/>
              </a:rPr>
              <a:t>	1,4-dioxane	215</a:t>
            </a:r>
          </a:p>
          <a:p>
            <a:pPr marL="342900" lvl="4" indent="-342900"/>
            <a:r>
              <a:rPr lang="en-US" dirty="0" smtClean="0">
                <a:latin typeface="Tahoma" pitchFamily="34" charset="0"/>
              </a:rPr>
              <a:t>	THF		220</a:t>
            </a:r>
          </a:p>
          <a:p>
            <a:pPr marL="342900" lvl="4" indent="-342900"/>
            <a:r>
              <a:rPr lang="en-US" dirty="0" smtClean="0">
                <a:latin typeface="Tahoma" pitchFamily="34" charset="0"/>
              </a:rPr>
              <a:t>	CH</a:t>
            </a:r>
            <a:r>
              <a:rPr lang="en-US" baseline="-25000" dirty="0" smtClean="0">
                <a:latin typeface="Tahoma" pitchFamily="34" charset="0"/>
              </a:rPr>
              <a:t>2</a:t>
            </a:r>
            <a:r>
              <a:rPr lang="en-US" dirty="0" smtClean="0">
                <a:latin typeface="Tahoma" pitchFamily="34" charset="0"/>
              </a:rPr>
              <a:t>Cl</a:t>
            </a:r>
            <a:r>
              <a:rPr lang="en-US" baseline="-25000" dirty="0" smtClean="0">
                <a:latin typeface="Tahoma" pitchFamily="34" charset="0"/>
              </a:rPr>
              <a:t>2</a:t>
            </a:r>
            <a:r>
              <a:rPr lang="en-US" dirty="0" smtClean="0">
                <a:latin typeface="Tahoma" pitchFamily="34" charset="0"/>
              </a:rPr>
              <a:t>	235</a:t>
            </a:r>
          </a:p>
          <a:p>
            <a:pPr marL="342900" lvl="4" indent="-342900"/>
            <a:r>
              <a:rPr lang="en-US" dirty="0" smtClean="0">
                <a:latin typeface="Tahoma" pitchFamily="34" charset="0"/>
              </a:rPr>
              <a:t>	Chloroform	240</a:t>
            </a:r>
          </a:p>
          <a:p>
            <a:pPr marL="342900" lvl="4" indent="-342900"/>
            <a:r>
              <a:rPr lang="en-US" dirty="0" smtClean="0">
                <a:latin typeface="Tahoma" pitchFamily="34" charset="0"/>
              </a:rPr>
              <a:t>	CCl</a:t>
            </a:r>
            <a:r>
              <a:rPr lang="en-US" baseline="-25000" dirty="0" smtClean="0">
                <a:latin typeface="Tahoma" pitchFamily="34" charset="0"/>
              </a:rPr>
              <a:t>4</a:t>
            </a:r>
            <a:r>
              <a:rPr lang="en-US" dirty="0" smtClean="0">
                <a:latin typeface="Tahoma" pitchFamily="34" charset="0"/>
              </a:rPr>
              <a:t>		265</a:t>
            </a:r>
          </a:p>
          <a:p>
            <a:pPr marL="342900" lvl="4" indent="-342900"/>
            <a:r>
              <a:rPr lang="en-US" dirty="0" smtClean="0">
                <a:latin typeface="Tahoma" pitchFamily="34" charset="0"/>
              </a:rPr>
              <a:t>	benzene	280</a:t>
            </a:r>
          </a:p>
          <a:p>
            <a:pPr marL="342900" lvl="4" indent="-342900"/>
            <a:r>
              <a:rPr lang="en-US" dirty="0" smtClean="0">
                <a:latin typeface="Tahoma" pitchFamily="34" charset="0"/>
              </a:rPr>
              <a:t>	toluene	285</a:t>
            </a:r>
          </a:p>
          <a:p>
            <a:pPr marL="342900" lvl="4" indent="-342900"/>
            <a:r>
              <a:rPr lang="en-US" dirty="0" smtClean="0">
                <a:latin typeface="Tahoma" pitchFamily="34" charset="0"/>
              </a:rPr>
              <a:t>	acetone	340</a:t>
            </a:r>
          </a:p>
          <a:p>
            <a:pPr marL="342900" lvl="4" indent="-342900"/>
            <a:endParaRPr lang="en-US" dirty="0">
              <a:latin typeface="Tahoma"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srcRect/>
          <a:stretch>
            <a:fillRect/>
          </a:stretch>
        </p:blipFill>
        <p:spPr bwMode="auto">
          <a:xfrm>
            <a:off x="398123" y="1512753"/>
            <a:ext cx="3735727" cy="4548956"/>
          </a:xfrm>
          <a:prstGeom prst="rect">
            <a:avLst/>
          </a:prstGeom>
          <a:noFill/>
          <a:ln w="12700">
            <a:noFill/>
            <a:miter lim="800000"/>
            <a:headEnd/>
            <a:tailEnd/>
          </a:ln>
          <a:effectLst/>
        </p:spPr>
      </p:pic>
      <p:sp>
        <p:nvSpPr>
          <p:cNvPr id="181249" name="Rectangle 1"/>
          <p:cNvSpPr>
            <a:spLocks noChangeArrowheads="1"/>
          </p:cNvSpPr>
          <p:nvPr/>
        </p:nvSpPr>
        <p:spPr bwMode="auto">
          <a:xfrm>
            <a:off x="1495426" y="6325316"/>
            <a:ext cx="1619249" cy="24622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sz="1600" i="0" u="none" strike="noStrike" cap="none" normalizeH="0" baseline="0" dirty="0" smtClean="0">
                <a:ln>
                  <a:noFill/>
                </a:ln>
                <a:effectLst/>
                <a:latin typeface="Tahoma" pitchFamily="34" charset="0"/>
                <a:cs typeface="Tahoma" pitchFamily="34" charset="0"/>
              </a:rPr>
              <a:t>1,2,4,5-Tetrazine</a:t>
            </a:r>
            <a:endParaRPr kumimoji="0" lang="en-US" sz="4000" i="0" u="none" strike="noStrike" cap="none" normalizeH="0" baseline="0" dirty="0" smtClean="0">
              <a:ln>
                <a:noFill/>
              </a:ln>
              <a:effectLst/>
              <a:latin typeface="Arial" pitchFamily="34" charset="0"/>
              <a:cs typeface="Arial" pitchFamily="34" charset="0"/>
            </a:endParaRPr>
          </a:p>
        </p:txBody>
      </p:sp>
      <p:sp>
        <p:nvSpPr>
          <p:cNvPr id="12"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The Sample: Solvent</a:t>
            </a:r>
            <a:endParaRPr lang="en-US" sz="3200" b="1" u="sng" dirty="0">
              <a:solidFill>
                <a:schemeClr val="tx2"/>
              </a:solidFill>
            </a:endParaRPr>
          </a:p>
        </p:txBody>
      </p:sp>
      <p:sp>
        <p:nvSpPr>
          <p:cNvPr id="13" name="TextBox 12"/>
          <p:cNvSpPr txBox="1"/>
          <p:nvPr/>
        </p:nvSpPr>
        <p:spPr>
          <a:xfrm>
            <a:off x="174534" y="939487"/>
            <a:ext cx="4226016" cy="400110"/>
          </a:xfrm>
          <a:prstGeom prst="rect">
            <a:avLst/>
          </a:prstGeom>
          <a:noFill/>
        </p:spPr>
        <p:txBody>
          <a:bodyPr wrap="square" rtlCol="0">
            <a:spAutoFit/>
          </a:bodyPr>
          <a:lstStyle/>
          <a:p>
            <a:pPr algn="ctr"/>
            <a:r>
              <a:rPr lang="en-US" sz="2000" u="sng" dirty="0" err="1" smtClean="0"/>
              <a:t>Vibrational</a:t>
            </a:r>
            <a:r>
              <a:rPr lang="en-US" sz="2000" u="sng" dirty="0" smtClean="0"/>
              <a:t> Structure</a:t>
            </a:r>
            <a:endParaRPr lang="en-US" sz="2000" u="sng" dirty="0"/>
          </a:p>
        </p:txBody>
      </p:sp>
      <p:sp>
        <p:nvSpPr>
          <p:cNvPr id="14" name="TextBox 13"/>
          <p:cNvSpPr txBox="1"/>
          <p:nvPr/>
        </p:nvSpPr>
        <p:spPr>
          <a:xfrm>
            <a:off x="4727484" y="933420"/>
            <a:ext cx="4226016" cy="400110"/>
          </a:xfrm>
          <a:prstGeom prst="rect">
            <a:avLst/>
          </a:prstGeom>
          <a:noFill/>
        </p:spPr>
        <p:txBody>
          <a:bodyPr wrap="square" rtlCol="0">
            <a:spAutoFit/>
          </a:bodyPr>
          <a:lstStyle/>
          <a:p>
            <a:pPr algn="ctr"/>
            <a:r>
              <a:rPr lang="en-US" sz="2000" u="sng" dirty="0" err="1" smtClean="0"/>
              <a:t>Solvatochromism</a:t>
            </a:r>
            <a:endParaRPr lang="en-US" sz="2000" u="sng" dirty="0"/>
          </a:p>
        </p:txBody>
      </p:sp>
      <p:pic>
        <p:nvPicPr>
          <p:cNvPr id="15" name="Picture 19" descr="dichloro_solventeffect"/>
          <p:cNvPicPr>
            <a:picLocks noChangeAspect="1" noChangeArrowheads="1"/>
          </p:cNvPicPr>
          <p:nvPr/>
        </p:nvPicPr>
        <p:blipFill>
          <a:blip r:embed="rId4" cstate="print"/>
          <a:srcRect/>
          <a:stretch>
            <a:fillRect/>
          </a:stretch>
        </p:blipFill>
        <p:spPr bwMode="auto">
          <a:xfrm>
            <a:off x="4704791" y="1681496"/>
            <a:ext cx="2572309" cy="1834718"/>
          </a:xfrm>
          <a:prstGeom prst="rect">
            <a:avLst/>
          </a:prstGeom>
          <a:noFill/>
        </p:spPr>
      </p:pic>
      <p:graphicFrame>
        <p:nvGraphicFramePr>
          <p:cNvPr id="181250" name="Object 2"/>
          <p:cNvGraphicFramePr>
            <a:graphicFrameLocks noChangeAspect="1"/>
          </p:cNvGraphicFramePr>
          <p:nvPr/>
        </p:nvGraphicFramePr>
        <p:xfrm>
          <a:off x="7529513" y="1967683"/>
          <a:ext cx="1414125" cy="1280342"/>
        </p:xfrm>
        <a:graphic>
          <a:graphicData uri="http://schemas.openxmlformats.org/presentationml/2006/ole">
            <p:oleObj spid="_x0000_s181253" name="CS ChemDraw Drawing" r:id="rId5" imgW="1913622" imgH="1732320" progId="ChemDraw.Document.6.0">
              <p:embed/>
            </p:oleObj>
          </a:graphicData>
        </a:graphic>
      </p:graphicFrame>
      <p:pic>
        <p:nvPicPr>
          <p:cNvPr id="181251" name="Picture 3"/>
          <p:cNvPicPr>
            <a:picLocks noChangeAspect="1" noChangeArrowheads="1"/>
          </p:cNvPicPr>
          <p:nvPr/>
        </p:nvPicPr>
        <p:blipFill>
          <a:blip r:embed="rId6" cstate="print"/>
          <a:srcRect/>
          <a:stretch>
            <a:fillRect/>
          </a:stretch>
        </p:blipFill>
        <p:spPr bwMode="auto">
          <a:xfrm>
            <a:off x="5438774" y="3725944"/>
            <a:ext cx="3058087" cy="236053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12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3"/>
          <p:cNvPicPr>
            <a:picLocks noChangeAspect="1" noChangeArrowheads="1"/>
          </p:cNvPicPr>
          <p:nvPr/>
        </p:nvPicPr>
        <p:blipFill>
          <a:blip r:embed="rId3" cstate="print"/>
          <a:srcRect/>
          <a:stretch>
            <a:fillRect/>
          </a:stretch>
        </p:blipFill>
        <p:spPr bwMode="auto">
          <a:xfrm>
            <a:off x="6505575" y="866775"/>
            <a:ext cx="476593" cy="1058036"/>
          </a:xfrm>
          <a:prstGeom prst="rect">
            <a:avLst/>
          </a:prstGeom>
          <a:noFill/>
          <a:ln w="9525">
            <a:noFill/>
            <a:miter lim="800000"/>
            <a:headEnd/>
            <a:tailEnd/>
          </a:ln>
        </p:spPr>
      </p:pic>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Correcting for background</a:t>
            </a:r>
            <a:endParaRPr lang="en-US" sz="3200" b="1" u="sng" dirty="0">
              <a:solidFill>
                <a:schemeClr val="tx2"/>
              </a:solidFill>
            </a:endParaRPr>
          </a:p>
        </p:txBody>
      </p:sp>
      <p:graphicFrame>
        <p:nvGraphicFramePr>
          <p:cNvPr id="201730" name="Object 3"/>
          <p:cNvGraphicFramePr>
            <a:graphicFrameLocks noChangeAspect="1"/>
          </p:cNvGraphicFramePr>
          <p:nvPr/>
        </p:nvGraphicFramePr>
        <p:xfrm>
          <a:off x="831850" y="2432842"/>
          <a:ext cx="3117850" cy="2728119"/>
        </p:xfrm>
        <a:graphic>
          <a:graphicData uri="http://schemas.openxmlformats.org/presentationml/2006/ole">
            <p:oleObj spid="_x0000_s201733" name="PaperPort Document" r:id="rId4" imgW="3995928" imgH="3215640" progId="">
              <p:embed/>
            </p:oleObj>
          </a:graphicData>
        </a:graphic>
      </p:graphicFrame>
      <p:sp>
        <p:nvSpPr>
          <p:cNvPr id="5" name="Rectangle 14"/>
          <p:cNvSpPr>
            <a:spLocks noChangeArrowheads="1"/>
          </p:cNvSpPr>
          <p:nvPr/>
        </p:nvSpPr>
        <p:spPr bwMode="auto">
          <a:xfrm>
            <a:off x="314325" y="1873250"/>
            <a:ext cx="3990975" cy="561975"/>
          </a:xfrm>
          <a:prstGeom prst="rect">
            <a:avLst/>
          </a:prstGeom>
          <a:noFill/>
          <a:ln w="9525">
            <a:noFill/>
            <a:miter lim="800000"/>
            <a:headEnd/>
            <a:tailEnd/>
          </a:ln>
          <a:effectLst/>
        </p:spPr>
        <p:txBody>
          <a:bodyPr lIns="0" tIns="0" rIns="0" bIns="0"/>
          <a:lstStyle/>
          <a:p>
            <a:pPr algn="ctr" eaLnBrk="1" hangingPunct="1">
              <a:spcBef>
                <a:spcPct val="20000"/>
              </a:spcBef>
            </a:pPr>
            <a:r>
              <a:rPr lang="en-GB" sz="2800" dirty="0" smtClean="0"/>
              <a:t>A </a:t>
            </a:r>
            <a:r>
              <a:rPr lang="en-GB" sz="2800" dirty="0"/>
              <a:t>= -</a:t>
            </a:r>
            <a:r>
              <a:rPr lang="en-GB" sz="2800" dirty="0" smtClean="0"/>
              <a:t>log </a:t>
            </a:r>
            <a:r>
              <a:rPr lang="en-GB" sz="2800" dirty="0"/>
              <a:t>T = </a:t>
            </a:r>
            <a:r>
              <a:rPr lang="en-GB" sz="2800" dirty="0" smtClean="0"/>
              <a:t>log </a:t>
            </a:r>
            <a:r>
              <a:rPr lang="en-GB" sz="2800" dirty="0"/>
              <a:t>P</a:t>
            </a:r>
            <a:r>
              <a:rPr lang="en-GB" sz="2800" baseline="-25000" dirty="0"/>
              <a:t>0</a:t>
            </a:r>
            <a:r>
              <a:rPr lang="en-GB" sz="2800" dirty="0"/>
              <a:t>/P</a:t>
            </a:r>
          </a:p>
        </p:txBody>
      </p:sp>
      <p:sp>
        <p:nvSpPr>
          <p:cNvPr id="6" name="TextBox 5"/>
          <p:cNvSpPr txBox="1"/>
          <p:nvPr/>
        </p:nvSpPr>
        <p:spPr>
          <a:xfrm>
            <a:off x="5639050" y="951280"/>
            <a:ext cx="409325" cy="369332"/>
          </a:xfrm>
          <a:prstGeom prst="rect">
            <a:avLst/>
          </a:prstGeom>
          <a:noFill/>
        </p:spPr>
        <p:txBody>
          <a:bodyPr wrap="square" rtlCol="0">
            <a:spAutoFit/>
          </a:bodyPr>
          <a:lstStyle/>
          <a:p>
            <a:r>
              <a:rPr lang="en-US" dirty="0" smtClean="0">
                <a:solidFill>
                  <a:srgbClr val="FF0000"/>
                </a:solidFill>
              </a:rPr>
              <a:t>P</a:t>
            </a:r>
            <a:r>
              <a:rPr lang="en-US" baseline="-25000" dirty="0" smtClean="0">
                <a:solidFill>
                  <a:srgbClr val="FF0000"/>
                </a:solidFill>
              </a:rPr>
              <a:t>0</a:t>
            </a:r>
            <a:endParaRPr lang="en-US" baseline="-25000" dirty="0">
              <a:solidFill>
                <a:srgbClr val="FF0000"/>
              </a:solidFill>
              <a:latin typeface="Symbol" pitchFamily="18" charset="2"/>
            </a:endParaRPr>
          </a:p>
        </p:txBody>
      </p:sp>
      <p:sp>
        <p:nvSpPr>
          <p:cNvPr id="8" name="TextBox 7"/>
          <p:cNvSpPr txBox="1"/>
          <p:nvPr/>
        </p:nvSpPr>
        <p:spPr>
          <a:xfrm>
            <a:off x="4977415" y="1912227"/>
            <a:ext cx="3471260" cy="400110"/>
          </a:xfrm>
          <a:prstGeom prst="rect">
            <a:avLst/>
          </a:prstGeom>
          <a:noFill/>
        </p:spPr>
        <p:txBody>
          <a:bodyPr wrap="square" rtlCol="0">
            <a:spAutoFit/>
          </a:bodyPr>
          <a:lstStyle/>
          <a:p>
            <a:pPr algn="ctr"/>
            <a:r>
              <a:rPr lang="en-US" sz="2000" dirty="0" err="1" smtClean="0"/>
              <a:t>cuvette</a:t>
            </a:r>
            <a:r>
              <a:rPr lang="en-US" sz="2000" dirty="0" smtClean="0"/>
              <a:t> + solvent + sample</a:t>
            </a:r>
            <a:endParaRPr lang="en-US" sz="2000" dirty="0"/>
          </a:p>
        </p:txBody>
      </p:sp>
      <p:sp>
        <p:nvSpPr>
          <p:cNvPr id="9" name="Freeform 97"/>
          <p:cNvSpPr>
            <a:spLocks noChangeAspect="1"/>
          </p:cNvSpPr>
          <p:nvPr/>
        </p:nvSpPr>
        <p:spPr bwMode="auto">
          <a:xfrm rot="324265" flipH="1">
            <a:off x="5286967" y="1381042"/>
            <a:ext cx="1143993" cy="21545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0" name="Freeform 97"/>
          <p:cNvSpPr>
            <a:spLocks noChangeAspect="1"/>
          </p:cNvSpPr>
          <p:nvPr/>
        </p:nvSpPr>
        <p:spPr bwMode="auto">
          <a:xfrm rot="324265" flipH="1">
            <a:off x="7040513" y="1381042"/>
            <a:ext cx="1143993" cy="21545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1" name="TextBox 10"/>
          <p:cNvSpPr txBox="1"/>
          <p:nvPr/>
        </p:nvSpPr>
        <p:spPr>
          <a:xfrm>
            <a:off x="390525" y="5181600"/>
            <a:ext cx="3829050" cy="830997"/>
          </a:xfrm>
          <a:prstGeom prst="rect">
            <a:avLst/>
          </a:prstGeom>
          <a:noFill/>
        </p:spPr>
        <p:txBody>
          <a:bodyPr wrap="square" rtlCol="0">
            <a:spAutoFit/>
          </a:bodyPr>
          <a:lstStyle/>
          <a:p>
            <a:pPr algn="ctr"/>
            <a:r>
              <a:rPr lang="en-US" sz="2400" dirty="0" smtClean="0"/>
              <a:t>We want to know A (log P</a:t>
            </a:r>
            <a:r>
              <a:rPr lang="en-US" sz="2400" baseline="-25000" dirty="0" smtClean="0"/>
              <a:t>0</a:t>
            </a:r>
            <a:r>
              <a:rPr lang="en-US" sz="2400" dirty="0" smtClean="0"/>
              <a:t>/P) for only our sample!</a:t>
            </a:r>
            <a:endParaRPr lang="en-US" sz="2400" dirty="0"/>
          </a:p>
        </p:txBody>
      </p:sp>
      <p:sp>
        <p:nvSpPr>
          <p:cNvPr id="12" name="Rectangle 11"/>
          <p:cNvSpPr/>
          <p:nvPr/>
        </p:nvSpPr>
        <p:spPr>
          <a:xfrm>
            <a:off x="4776031" y="2295495"/>
            <a:ext cx="3944991" cy="400110"/>
          </a:xfrm>
          <a:prstGeom prst="rect">
            <a:avLst/>
          </a:prstGeom>
        </p:spPr>
        <p:txBody>
          <a:bodyPr wrap="none">
            <a:spAutoFit/>
          </a:bodyPr>
          <a:lstStyle/>
          <a:p>
            <a:r>
              <a:rPr lang="en-US" sz="2000" dirty="0" err="1" smtClean="0">
                <a:latin typeface="Tahoma" pitchFamily="34" charset="0"/>
                <a:ea typeface="Tahoma" pitchFamily="34" charset="0"/>
                <a:cs typeface="Tahoma" pitchFamily="34" charset="0"/>
              </a:rPr>
              <a:t>A</a:t>
            </a:r>
            <a:r>
              <a:rPr lang="en-US" sz="2000" baseline="-25000" dirty="0" err="1" smtClean="0">
                <a:latin typeface="Tahoma" pitchFamily="34" charset="0"/>
                <a:ea typeface="Tahoma" pitchFamily="34" charset="0"/>
                <a:cs typeface="Tahoma" pitchFamily="34" charset="0"/>
              </a:rPr>
              <a:t>all</a:t>
            </a:r>
            <a:r>
              <a:rPr lang="en-US" sz="2000" dirty="0" smtClean="0">
                <a:latin typeface="Tahoma" pitchFamily="34" charset="0"/>
                <a:ea typeface="Tahoma" pitchFamily="34" charset="0"/>
                <a:cs typeface="Tahoma" pitchFamily="34" charset="0"/>
              </a:rPr>
              <a:t> = </a:t>
            </a:r>
            <a:r>
              <a:rPr lang="en-US" sz="2000" dirty="0" err="1" smtClean="0">
                <a:latin typeface="Tahoma" pitchFamily="34" charset="0"/>
                <a:ea typeface="Tahoma" pitchFamily="34" charset="0"/>
                <a:cs typeface="Tahoma" pitchFamily="34" charset="0"/>
              </a:rPr>
              <a:t>A</a:t>
            </a:r>
            <a:r>
              <a:rPr lang="en-US" sz="2000" baseline="-25000" dirty="0" err="1" smtClean="0">
                <a:latin typeface="Tahoma" pitchFamily="34" charset="0"/>
                <a:ea typeface="Tahoma" pitchFamily="34" charset="0"/>
                <a:cs typeface="Tahoma" pitchFamily="34" charset="0"/>
              </a:rPr>
              <a:t>cuvette</a:t>
            </a:r>
            <a:r>
              <a:rPr lang="en-US" sz="2000" dirty="0" smtClean="0">
                <a:latin typeface="Tahoma" pitchFamily="34" charset="0"/>
                <a:ea typeface="Tahoma" pitchFamily="34" charset="0"/>
                <a:cs typeface="Tahoma" pitchFamily="34" charset="0"/>
              </a:rPr>
              <a:t>  +  </a:t>
            </a:r>
            <a:r>
              <a:rPr lang="en-US" sz="2000" dirty="0" err="1" smtClean="0">
                <a:latin typeface="Tahoma" pitchFamily="34" charset="0"/>
                <a:ea typeface="Tahoma" pitchFamily="34" charset="0"/>
                <a:cs typeface="Tahoma" pitchFamily="34" charset="0"/>
              </a:rPr>
              <a:t>A</a:t>
            </a:r>
            <a:r>
              <a:rPr lang="en-US" sz="2000" baseline="-25000" dirty="0" err="1" smtClean="0">
                <a:latin typeface="Tahoma" pitchFamily="34" charset="0"/>
                <a:ea typeface="Tahoma" pitchFamily="34" charset="0"/>
                <a:cs typeface="Tahoma" pitchFamily="34" charset="0"/>
              </a:rPr>
              <a:t>solvent</a:t>
            </a:r>
            <a:r>
              <a:rPr lang="en-US" sz="2000" dirty="0" smtClean="0">
                <a:latin typeface="Tahoma" pitchFamily="34" charset="0"/>
                <a:ea typeface="Tahoma" pitchFamily="34" charset="0"/>
                <a:cs typeface="Tahoma" pitchFamily="34" charset="0"/>
              </a:rPr>
              <a:t>  +  </a:t>
            </a:r>
            <a:r>
              <a:rPr lang="en-US" sz="2000" dirty="0" err="1" smtClean="0">
                <a:latin typeface="Tahoma" pitchFamily="34" charset="0"/>
                <a:ea typeface="Tahoma" pitchFamily="34" charset="0"/>
                <a:cs typeface="Tahoma" pitchFamily="34" charset="0"/>
              </a:rPr>
              <a:t>A</a:t>
            </a:r>
            <a:r>
              <a:rPr lang="en-US" sz="2000" baseline="-25000" dirty="0" err="1" smtClean="0">
                <a:latin typeface="Tahoma" pitchFamily="34" charset="0"/>
                <a:ea typeface="Tahoma" pitchFamily="34" charset="0"/>
                <a:cs typeface="Tahoma" pitchFamily="34" charset="0"/>
              </a:rPr>
              <a:t>sample</a:t>
            </a:r>
            <a:endParaRPr lang="en-US" sz="2000" baseline="-25000" dirty="0">
              <a:latin typeface="Tahoma" pitchFamily="34" charset="0"/>
              <a:ea typeface="Tahoma" pitchFamily="34" charset="0"/>
              <a:cs typeface="Tahoma" pitchFamily="34" charset="0"/>
            </a:endParaRPr>
          </a:p>
        </p:txBody>
      </p:sp>
      <p:sp>
        <p:nvSpPr>
          <p:cNvPr id="13" name="TextBox 12"/>
          <p:cNvSpPr txBox="1"/>
          <p:nvPr/>
        </p:nvSpPr>
        <p:spPr>
          <a:xfrm>
            <a:off x="7353550" y="960805"/>
            <a:ext cx="409325" cy="369332"/>
          </a:xfrm>
          <a:prstGeom prst="rect">
            <a:avLst/>
          </a:prstGeom>
          <a:noFill/>
        </p:spPr>
        <p:txBody>
          <a:bodyPr wrap="square" rtlCol="0">
            <a:spAutoFit/>
          </a:bodyPr>
          <a:lstStyle/>
          <a:p>
            <a:r>
              <a:rPr lang="en-US" dirty="0" smtClean="0">
                <a:solidFill>
                  <a:srgbClr val="FF0000"/>
                </a:solidFill>
              </a:rPr>
              <a:t>P</a:t>
            </a:r>
            <a:endParaRPr lang="en-US" baseline="-25000" dirty="0">
              <a:solidFill>
                <a:srgbClr val="FF0000"/>
              </a:solidFill>
              <a:latin typeface="Symbol" pitchFamily="18" charset="2"/>
            </a:endParaRPr>
          </a:p>
        </p:txBody>
      </p:sp>
      <p:pic>
        <p:nvPicPr>
          <p:cNvPr id="201732" name="Picture 4"/>
          <p:cNvPicPr>
            <a:picLocks noChangeAspect="1" noChangeArrowheads="1"/>
          </p:cNvPicPr>
          <p:nvPr/>
        </p:nvPicPr>
        <p:blipFill>
          <a:blip r:embed="rId5" cstate="print"/>
          <a:srcRect/>
          <a:stretch>
            <a:fillRect/>
          </a:stretch>
        </p:blipFill>
        <p:spPr bwMode="auto">
          <a:xfrm>
            <a:off x="6457951" y="3341026"/>
            <a:ext cx="561785" cy="1130962"/>
          </a:xfrm>
          <a:prstGeom prst="rect">
            <a:avLst/>
          </a:prstGeom>
          <a:noFill/>
          <a:ln w="9525">
            <a:noFill/>
            <a:miter lim="800000"/>
            <a:headEnd/>
            <a:tailEnd/>
          </a:ln>
        </p:spPr>
      </p:pic>
      <p:sp>
        <p:nvSpPr>
          <p:cNvPr id="51" name="TextBox 50"/>
          <p:cNvSpPr txBox="1"/>
          <p:nvPr/>
        </p:nvSpPr>
        <p:spPr>
          <a:xfrm>
            <a:off x="5482240" y="4417302"/>
            <a:ext cx="2394935" cy="400110"/>
          </a:xfrm>
          <a:prstGeom prst="rect">
            <a:avLst/>
          </a:prstGeom>
          <a:noFill/>
        </p:spPr>
        <p:txBody>
          <a:bodyPr wrap="square" rtlCol="0">
            <a:spAutoFit/>
          </a:bodyPr>
          <a:lstStyle/>
          <a:p>
            <a:pPr algn="ctr"/>
            <a:r>
              <a:rPr lang="en-US" sz="2000" dirty="0" err="1" smtClean="0"/>
              <a:t>cuvette</a:t>
            </a:r>
            <a:r>
              <a:rPr lang="en-US" sz="2000" dirty="0" smtClean="0"/>
              <a:t> + solvent</a:t>
            </a:r>
            <a:endParaRPr lang="en-US" sz="2000" dirty="0"/>
          </a:p>
        </p:txBody>
      </p:sp>
      <p:sp>
        <p:nvSpPr>
          <p:cNvPr id="52" name="Rectangle 51"/>
          <p:cNvSpPr/>
          <p:nvPr/>
        </p:nvSpPr>
        <p:spPr>
          <a:xfrm>
            <a:off x="4804606" y="4791045"/>
            <a:ext cx="3462743" cy="400110"/>
          </a:xfrm>
          <a:prstGeom prst="rect">
            <a:avLst/>
          </a:prstGeom>
        </p:spPr>
        <p:txBody>
          <a:bodyPr wrap="none">
            <a:spAutoFit/>
          </a:bodyPr>
          <a:lstStyle/>
          <a:p>
            <a:r>
              <a:rPr lang="en-US" sz="2000" dirty="0" err="1" smtClean="0">
                <a:latin typeface="Tahoma" pitchFamily="34" charset="0"/>
                <a:ea typeface="Tahoma" pitchFamily="34" charset="0"/>
                <a:cs typeface="Tahoma" pitchFamily="34" charset="0"/>
              </a:rPr>
              <a:t>A</a:t>
            </a:r>
            <a:r>
              <a:rPr lang="en-US" sz="2000" baseline="-25000" dirty="0" err="1" smtClean="0">
                <a:latin typeface="Tahoma" pitchFamily="34" charset="0"/>
                <a:ea typeface="Tahoma" pitchFamily="34" charset="0"/>
                <a:cs typeface="Tahoma" pitchFamily="34" charset="0"/>
              </a:rPr>
              <a:t>background</a:t>
            </a:r>
            <a:r>
              <a:rPr lang="en-US" sz="2000" dirty="0" smtClean="0">
                <a:latin typeface="Tahoma" pitchFamily="34" charset="0"/>
                <a:ea typeface="Tahoma" pitchFamily="34" charset="0"/>
                <a:cs typeface="Tahoma" pitchFamily="34" charset="0"/>
              </a:rPr>
              <a:t> = </a:t>
            </a:r>
            <a:r>
              <a:rPr lang="en-US" sz="2000" dirty="0" err="1" smtClean="0">
                <a:latin typeface="Tahoma" pitchFamily="34" charset="0"/>
                <a:ea typeface="Tahoma" pitchFamily="34" charset="0"/>
                <a:cs typeface="Tahoma" pitchFamily="34" charset="0"/>
              </a:rPr>
              <a:t>A</a:t>
            </a:r>
            <a:r>
              <a:rPr lang="en-US" sz="2000" baseline="-25000" dirty="0" err="1" smtClean="0">
                <a:latin typeface="Tahoma" pitchFamily="34" charset="0"/>
                <a:ea typeface="Tahoma" pitchFamily="34" charset="0"/>
                <a:cs typeface="Tahoma" pitchFamily="34" charset="0"/>
              </a:rPr>
              <a:t>cuvette</a:t>
            </a:r>
            <a:r>
              <a:rPr lang="en-US" sz="2000" dirty="0" smtClean="0">
                <a:latin typeface="Tahoma" pitchFamily="34" charset="0"/>
                <a:ea typeface="Tahoma" pitchFamily="34" charset="0"/>
                <a:cs typeface="Tahoma" pitchFamily="34" charset="0"/>
              </a:rPr>
              <a:t>  +  </a:t>
            </a:r>
            <a:r>
              <a:rPr lang="en-US" sz="2000" dirty="0" err="1" smtClean="0">
                <a:latin typeface="Tahoma" pitchFamily="34" charset="0"/>
                <a:ea typeface="Tahoma" pitchFamily="34" charset="0"/>
                <a:cs typeface="Tahoma" pitchFamily="34" charset="0"/>
              </a:rPr>
              <a:t>A</a:t>
            </a:r>
            <a:r>
              <a:rPr lang="en-US" sz="2000" baseline="-25000" dirty="0" err="1" smtClean="0">
                <a:latin typeface="Tahoma" pitchFamily="34" charset="0"/>
                <a:ea typeface="Tahoma" pitchFamily="34" charset="0"/>
                <a:cs typeface="Tahoma" pitchFamily="34" charset="0"/>
              </a:rPr>
              <a:t>solvent</a:t>
            </a:r>
            <a:endParaRPr lang="en-US" sz="2000" baseline="-25000" dirty="0">
              <a:latin typeface="Tahoma" pitchFamily="34" charset="0"/>
              <a:ea typeface="Tahoma" pitchFamily="34" charset="0"/>
              <a:cs typeface="Tahoma" pitchFamily="34" charset="0"/>
            </a:endParaRPr>
          </a:p>
        </p:txBody>
      </p:sp>
      <p:sp>
        <p:nvSpPr>
          <p:cNvPr id="53" name="TextBox 52"/>
          <p:cNvSpPr txBox="1"/>
          <p:nvPr/>
        </p:nvSpPr>
        <p:spPr>
          <a:xfrm>
            <a:off x="5639050" y="3456355"/>
            <a:ext cx="409325" cy="369332"/>
          </a:xfrm>
          <a:prstGeom prst="rect">
            <a:avLst/>
          </a:prstGeom>
          <a:noFill/>
        </p:spPr>
        <p:txBody>
          <a:bodyPr wrap="square" rtlCol="0">
            <a:spAutoFit/>
          </a:bodyPr>
          <a:lstStyle/>
          <a:p>
            <a:r>
              <a:rPr lang="en-US" dirty="0" smtClean="0">
                <a:solidFill>
                  <a:srgbClr val="FF0000"/>
                </a:solidFill>
              </a:rPr>
              <a:t>P</a:t>
            </a:r>
            <a:r>
              <a:rPr lang="en-US" baseline="-25000" dirty="0" smtClean="0">
                <a:solidFill>
                  <a:srgbClr val="FF0000"/>
                </a:solidFill>
              </a:rPr>
              <a:t>0</a:t>
            </a:r>
            <a:endParaRPr lang="en-US" baseline="-25000" dirty="0">
              <a:solidFill>
                <a:srgbClr val="FF0000"/>
              </a:solidFill>
              <a:latin typeface="Symbol" pitchFamily="18" charset="2"/>
            </a:endParaRPr>
          </a:p>
        </p:txBody>
      </p:sp>
      <p:sp>
        <p:nvSpPr>
          <p:cNvPr id="54" name="Freeform 97"/>
          <p:cNvSpPr>
            <a:spLocks noChangeAspect="1"/>
          </p:cNvSpPr>
          <p:nvPr/>
        </p:nvSpPr>
        <p:spPr bwMode="auto">
          <a:xfrm rot="324265" flipH="1">
            <a:off x="5286967" y="3886117"/>
            <a:ext cx="1143993" cy="21545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55" name="Freeform 97"/>
          <p:cNvSpPr>
            <a:spLocks noChangeAspect="1"/>
          </p:cNvSpPr>
          <p:nvPr/>
        </p:nvSpPr>
        <p:spPr bwMode="auto">
          <a:xfrm rot="324265" flipH="1">
            <a:off x="7040513" y="3886117"/>
            <a:ext cx="1143993" cy="21545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56" name="TextBox 55"/>
          <p:cNvSpPr txBox="1"/>
          <p:nvPr/>
        </p:nvSpPr>
        <p:spPr>
          <a:xfrm>
            <a:off x="7353550" y="3465880"/>
            <a:ext cx="409325" cy="369332"/>
          </a:xfrm>
          <a:prstGeom prst="rect">
            <a:avLst/>
          </a:prstGeom>
          <a:noFill/>
        </p:spPr>
        <p:txBody>
          <a:bodyPr wrap="square" rtlCol="0">
            <a:spAutoFit/>
          </a:bodyPr>
          <a:lstStyle/>
          <a:p>
            <a:r>
              <a:rPr lang="en-US" dirty="0" smtClean="0">
                <a:solidFill>
                  <a:srgbClr val="FF0000"/>
                </a:solidFill>
              </a:rPr>
              <a:t>P</a:t>
            </a:r>
            <a:endParaRPr lang="en-US" baseline="-25000" dirty="0">
              <a:solidFill>
                <a:srgbClr val="FF0000"/>
              </a:solidFill>
              <a:latin typeface="Symbol" pitchFamily="18" charset="2"/>
            </a:endParaRPr>
          </a:p>
        </p:txBody>
      </p:sp>
      <p:sp>
        <p:nvSpPr>
          <p:cNvPr id="57" name="Rectangle 56"/>
          <p:cNvSpPr/>
          <p:nvPr/>
        </p:nvSpPr>
        <p:spPr>
          <a:xfrm>
            <a:off x="4852231" y="5934045"/>
            <a:ext cx="4109971" cy="523220"/>
          </a:xfrm>
          <a:prstGeom prst="rect">
            <a:avLst/>
          </a:prstGeom>
        </p:spPr>
        <p:txBody>
          <a:bodyPr wrap="none">
            <a:spAutoFit/>
          </a:bodyPr>
          <a:lstStyle/>
          <a:p>
            <a:r>
              <a:rPr lang="en-US" sz="2800" dirty="0" err="1" smtClean="0">
                <a:latin typeface="Tahoma" pitchFamily="34" charset="0"/>
                <a:ea typeface="Tahoma" pitchFamily="34" charset="0"/>
                <a:cs typeface="Tahoma" pitchFamily="34" charset="0"/>
              </a:rPr>
              <a:t>A</a:t>
            </a:r>
            <a:r>
              <a:rPr lang="en-US" sz="2800" baseline="-25000" dirty="0" err="1" smtClean="0">
                <a:latin typeface="Tahoma" pitchFamily="34" charset="0"/>
                <a:ea typeface="Tahoma" pitchFamily="34" charset="0"/>
                <a:cs typeface="Tahoma" pitchFamily="34" charset="0"/>
              </a:rPr>
              <a:t>all</a:t>
            </a:r>
            <a:r>
              <a:rPr lang="en-US" sz="2800" dirty="0" smtClean="0">
                <a:latin typeface="Tahoma" pitchFamily="34" charset="0"/>
                <a:ea typeface="Tahoma" pitchFamily="34" charset="0"/>
                <a:cs typeface="Tahoma" pitchFamily="34" charset="0"/>
              </a:rPr>
              <a:t> - </a:t>
            </a:r>
            <a:r>
              <a:rPr lang="en-US" sz="2800" dirty="0" err="1" smtClean="0">
                <a:latin typeface="Tahoma" pitchFamily="34" charset="0"/>
                <a:ea typeface="Tahoma" pitchFamily="34" charset="0"/>
                <a:cs typeface="Tahoma" pitchFamily="34" charset="0"/>
              </a:rPr>
              <a:t>A</a:t>
            </a:r>
            <a:r>
              <a:rPr lang="en-US" sz="2800" baseline="-25000" dirty="0" err="1" smtClean="0">
                <a:latin typeface="Tahoma" pitchFamily="34" charset="0"/>
                <a:ea typeface="Tahoma" pitchFamily="34" charset="0"/>
                <a:cs typeface="Tahoma" pitchFamily="34" charset="0"/>
              </a:rPr>
              <a:t>background</a:t>
            </a:r>
            <a:r>
              <a:rPr lang="en-US" sz="2800" dirty="0" smtClean="0">
                <a:latin typeface="Tahoma" pitchFamily="34" charset="0"/>
                <a:ea typeface="Tahoma" pitchFamily="34" charset="0"/>
                <a:cs typeface="Tahoma" pitchFamily="34" charset="0"/>
              </a:rPr>
              <a:t>  =  </a:t>
            </a:r>
            <a:r>
              <a:rPr lang="en-US" sz="2800" dirty="0" err="1" smtClean="0">
                <a:latin typeface="Tahoma" pitchFamily="34" charset="0"/>
                <a:ea typeface="Tahoma" pitchFamily="34" charset="0"/>
                <a:cs typeface="Tahoma" pitchFamily="34" charset="0"/>
              </a:rPr>
              <a:t>A</a:t>
            </a:r>
            <a:r>
              <a:rPr lang="en-US" sz="2800" baseline="-25000" dirty="0" err="1" smtClean="0">
                <a:latin typeface="Tahoma" pitchFamily="34" charset="0"/>
                <a:ea typeface="Tahoma" pitchFamily="34" charset="0"/>
                <a:cs typeface="Tahoma" pitchFamily="34" charset="0"/>
              </a:rPr>
              <a:t>sample</a:t>
            </a:r>
            <a:endParaRPr lang="en-US" sz="2800" baseline="-250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17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animBg="1"/>
      <p:bldP spid="12" grpId="0"/>
      <p:bldP spid="13" grpId="0"/>
      <p:bldP spid="51" grpId="0"/>
      <p:bldP spid="52" grpId="0"/>
      <p:bldP spid="53" grpId="0"/>
      <p:bldP spid="54" grpId="0" animBg="1"/>
      <p:bldP spid="55" grpId="0" animBg="1"/>
      <p:bldP spid="56" grpId="0"/>
      <p:bldP spid="5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259844" y="2709643"/>
            <a:ext cx="4166368" cy="1900088"/>
            <a:chOff x="530503" y="914399"/>
            <a:chExt cx="4166368" cy="1900088"/>
          </a:xfrm>
        </p:grpSpPr>
        <p:pic>
          <p:nvPicPr>
            <p:cNvPr id="201732" name="Picture 4" descr="http://www.precisioncells.com/images/products/15157/zoom_A20.gif"/>
            <p:cNvPicPr>
              <a:picLocks noChangeAspect="1" noChangeArrowheads="1"/>
            </p:cNvPicPr>
            <p:nvPr/>
          </p:nvPicPr>
          <p:blipFill>
            <a:blip r:embed="rId3" cstate="print"/>
            <a:srcRect/>
            <a:stretch>
              <a:fillRect/>
            </a:stretch>
          </p:blipFill>
          <p:spPr bwMode="auto">
            <a:xfrm>
              <a:off x="2102694" y="914399"/>
              <a:ext cx="615138" cy="1522619"/>
            </a:xfrm>
            <a:prstGeom prst="rect">
              <a:avLst/>
            </a:prstGeom>
            <a:noFill/>
          </p:spPr>
        </p:pic>
        <p:sp>
          <p:nvSpPr>
            <p:cNvPr id="8" name="Cube 7"/>
            <p:cNvSpPr/>
            <p:nvPr/>
          </p:nvSpPr>
          <p:spPr>
            <a:xfrm>
              <a:off x="708692" y="136949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0503" y="95542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0" name="Oval 9"/>
            <p:cNvSpPr/>
            <p:nvPr/>
          </p:nvSpPr>
          <p:spPr>
            <a:xfrm rot="341964">
              <a:off x="1196515" y="162252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p:nvSpPr>
          <p:spPr>
            <a:xfrm>
              <a:off x="1446307" y="125695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3" name="TextBox 12"/>
            <p:cNvSpPr txBox="1"/>
            <p:nvPr/>
          </p:nvSpPr>
          <p:spPr>
            <a:xfrm>
              <a:off x="1808319" y="2414377"/>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4" name="TextBox 13"/>
            <p:cNvSpPr txBox="1"/>
            <p:nvPr/>
          </p:nvSpPr>
          <p:spPr>
            <a:xfrm>
              <a:off x="3301099" y="95309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5" name="Cube 14"/>
            <p:cNvSpPr/>
            <p:nvPr/>
          </p:nvSpPr>
          <p:spPr>
            <a:xfrm>
              <a:off x="3671346" y="135997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97"/>
            <p:cNvSpPr>
              <a:spLocks noChangeAspect="1"/>
            </p:cNvSpPr>
            <p:nvPr/>
          </p:nvSpPr>
          <p:spPr bwMode="auto">
            <a:xfrm rot="324265" flipH="1">
              <a:off x="1269956" y="165170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7" name="Freeform 97"/>
            <p:cNvSpPr>
              <a:spLocks noChangeAspect="1"/>
            </p:cNvSpPr>
            <p:nvPr/>
          </p:nvSpPr>
          <p:spPr bwMode="auto">
            <a:xfrm rot="324265" flipH="1">
              <a:off x="2781634" y="165170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graphicFrame>
        <p:nvGraphicFramePr>
          <p:cNvPr id="233477" name="Object 3"/>
          <p:cNvGraphicFramePr>
            <a:graphicFrameLocks noChangeAspect="1"/>
          </p:cNvGraphicFramePr>
          <p:nvPr/>
        </p:nvGraphicFramePr>
        <p:xfrm>
          <a:off x="5642718" y="757300"/>
          <a:ext cx="2414689" cy="2113468"/>
        </p:xfrm>
        <a:graphic>
          <a:graphicData uri="http://schemas.openxmlformats.org/presentationml/2006/ole">
            <p:oleObj spid="_x0000_s282626" name="PaperPort Document" r:id="rId4" imgW="3995928" imgH="3215640" progId="">
              <p:embed/>
            </p:oleObj>
          </a:graphicData>
        </a:graphic>
      </p:graphicFrame>
      <p:sp>
        <p:nvSpPr>
          <p:cNvPr id="19" name="TextBox 18"/>
          <p:cNvSpPr txBox="1"/>
          <p:nvPr/>
        </p:nvSpPr>
        <p:spPr>
          <a:xfrm>
            <a:off x="4781725" y="3003259"/>
            <a:ext cx="4420998" cy="923330"/>
          </a:xfrm>
          <a:prstGeom prst="rect">
            <a:avLst/>
          </a:prstGeom>
          <a:noFill/>
        </p:spPr>
        <p:txBody>
          <a:bodyPr wrap="square" rtlCol="0">
            <a:spAutoFit/>
          </a:bodyPr>
          <a:lstStyle/>
          <a:p>
            <a:r>
              <a:rPr lang="en-US" u="sng" dirty="0" smtClean="0"/>
              <a:t>Solids/Films</a:t>
            </a:r>
          </a:p>
          <a:p>
            <a:pPr marL="344488">
              <a:buFont typeface="Arial" pitchFamily="34" charset="0"/>
              <a:buChar char="•"/>
            </a:pPr>
            <a:r>
              <a:rPr lang="en-US" dirty="0" smtClean="0"/>
              <a:t> More scatter, more reflectance</a:t>
            </a:r>
          </a:p>
          <a:p>
            <a:pPr marL="344488">
              <a:buFont typeface="Arial" pitchFamily="34" charset="0"/>
              <a:buChar char="•"/>
            </a:pPr>
            <a:r>
              <a:rPr lang="en-US" dirty="0" smtClean="0"/>
              <a:t> “No reference”</a:t>
            </a:r>
            <a:endParaRPr lang="en-US" dirty="0"/>
          </a:p>
        </p:txBody>
      </p:sp>
      <p:pic>
        <p:nvPicPr>
          <p:cNvPr id="233485" name="Picture 13" descr="http://upload.wikimedia.org/wikipedia/commons/thumb/7/79/Diffuse_reflection.PNG/250px-Diffuse_reflection.PNG"/>
          <p:cNvPicPr>
            <a:picLocks noChangeAspect="1" noChangeArrowheads="1"/>
          </p:cNvPicPr>
          <p:nvPr/>
        </p:nvPicPr>
        <p:blipFill>
          <a:blip r:embed="rId5" cstate="print"/>
          <a:srcRect/>
          <a:stretch>
            <a:fillRect/>
          </a:stretch>
        </p:blipFill>
        <p:spPr bwMode="auto">
          <a:xfrm>
            <a:off x="5591642" y="4127383"/>
            <a:ext cx="2471733" cy="1997161"/>
          </a:xfrm>
          <a:prstGeom prst="rect">
            <a:avLst/>
          </a:prstGeom>
          <a:noFill/>
        </p:spPr>
      </p:pic>
      <p:sp>
        <p:nvSpPr>
          <p:cNvPr id="26"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The Sample: Solids</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4"/>
          <p:cNvSpPr>
            <a:spLocks noChangeArrowheads="1"/>
          </p:cNvSpPr>
          <p:nvPr/>
        </p:nvSpPr>
        <p:spPr bwMode="auto">
          <a:xfrm>
            <a:off x="2563099" y="883349"/>
            <a:ext cx="3990975" cy="561975"/>
          </a:xfrm>
          <a:prstGeom prst="rect">
            <a:avLst/>
          </a:prstGeom>
          <a:noFill/>
          <a:ln w="9525">
            <a:noFill/>
            <a:miter lim="800000"/>
            <a:headEnd/>
            <a:tailEnd/>
          </a:ln>
          <a:effectLst/>
        </p:spPr>
        <p:txBody>
          <a:bodyPr lIns="0" tIns="0" rIns="0" bIns="0"/>
          <a:lstStyle/>
          <a:p>
            <a:pPr algn="ctr" eaLnBrk="1" hangingPunct="1">
              <a:spcBef>
                <a:spcPct val="20000"/>
              </a:spcBef>
            </a:pPr>
            <a:r>
              <a:rPr lang="en-GB" sz="2800" dirty="0" smtClean="0"/>
              <a:t>A </a:t>
            </a:r>
            <a:r>
              <a:rPr lang="en-GB" sz="2800" dirty="0"/>
              <a:t>= -</a:t>
            </a:r>
            <a:r>
              <a:rPr lang="en-GB" sz="2800" dirty="0" smtClean="0"/>
              <a:t>log </a:t>
            </a:r>
            <a:r>
              <a:rPr lang="en-GB" sz="2800" dirty="0"/>
              <a:t>T = </a:t>
            </a:r>
            <a:r>
              <a:rPr lang="en-GB" sz="2800" dirty="0" smtClean="0"/>
              <a:t>log </a:t>
            </a:r>
            <a:r>
              <a:rPr lang="en-GB" sz="2800" dirty="0"/>
              <a:t>P</a:t>
            </a:r>
            <a:r>
              <a:rPr lang="en-GB" sz="2800" baseline="-25000" dirty="0"/>
              <a:t>0</a:t>
            </a:r>
            <a:r>
              <a:rPr lang="en-GB" sz="2800" dirty="0"/>
              <a:t>/P</a:t>
            </a:r>
          </a:p>
        </p:txBody>
      </p:sp>
      <p:grpSp>
        <p:nvGrpSpPr>
          <p:cNvPr id="2" name="Group 22"/>
          <p:cNvGrpSpPr/>
          <p:nvPr/>
        </p:nvGrpSpPr>
        <p:grpSpPr>
          <a:xfrm>
            <a:off x="2493528" y="1505038"/>
            <a:ext cx="4166368" cy="1821214"/>
            <a:chOff x="530503" y="615804"/>
            <a:chExt cx="4166368" cy="1821214"/>
          </a:xfrm>
        </p:grpSpPr>
        <p:pic>
          <p:nvPicPr>
            <p:cNvPr id="24" name="Picture 4" descr="http://www.precisioncells.com/images/products/15157/zoom_A20.gif"/>
            <p:cNvPicPr>
              <a:picLocks noChangeAspect="1" noChangeArrowheads="1"/>
            </p:cNvPicPr>
            <p:nvPr/>
          </p:nvPicPr>
          <p:blipFill>
            <a:blip r:embed="rId2" cstate="print"/>
            <a:srcRect/>
            <a:stretch>
              <a:fillRect/>
            </a:stretch>
          </p:blipFill>
          <p:spPr bwMode="auto">
            <a:xfrm>
              <a:off x="2102694" y="914399"/>
              <a:ext cx="615138" cy="1522619"/>
            </a:xfrm>
            <a:prstGeom prst="rect">
              <a:avLst/>
            </a:prstGeom>
            <a:noFill/>
          </p:spPr>
        </p:pic>
        <p:sp>
          <p:nvSpPr>
            <p:cNvPr id="25" name="Cube 24"/>
            <p:cNvSpPr/>
            <p:nvPr/>
          </p:nvSpPr>
          <p:spPr>
            <a:xfrm>
              <a:off x="708692" y="136949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30503" y="95542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27" name="Oval 26"/>
            <p:cNvSpPr/>
            <p:nvPr/>
          </p:nvSpPr>
          <p:spPr>
            <a:xfrm rot="341964">
              <a:off x="1196515" y="162252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p:cNvSpPr txBox="1"/>
            <p:nvPr/>
          </p:nvSpPr>
          <p:spPr>
            <a:xfrm>
              <a:off x="1446307" y="1273728"/>
              <a:ext cx="529209" cy="369332"/>
            </a:xfrm>
            <a:prstGeom prst="rect">
              <a:avLst/>
            </a:prstGeom>
            <a:noFill/>
          </p:spPr>
          <p:txBody>
            <a:bodyPr wrap="square" rtlCol="0">
              <a:spAutoFit/>
            </a:bodyPr>
            <a:lstStyle/>
            <a:p>
              <a:r>
                <a:rPr lang="en-US" dirty="0" smtClean="0">
                  <a:solidFill>
                    <a:srgbClr val="FF0000"/>
                  </a:solidFill>
                </a:rPr>
                <a:t>P</a:t>
              </a:r>
              <a:r>
                <a:rPr lang="en-US" baseline="-25000" dirty="0" smtClean="0">
                  <a:solidFill>
                    <a:srgbClr val="FF0000"/>
                  </a:solidFill>
                </a:rPr>
                <a:t>0</a:t>
              </a:r>
              <a:endParaRPr lang="en-US" baseline="-25000" dirty="0">
                <a:solidFill>
                  <a:srgbClr val="FF0000"/>
                </a:solidFill>
                <a:latin typeface="Symbol" pitchFamily="18" charset="2"/>
              </a:endParaRPr>
            </a:p>
          </p:txBody>
        </p:sp>
        <p:sp>
          <p:nvSpPr>
            <p:cNvPr id="29" name="TextBox 28"/>
            <p:cNvSpPr txBox="1"/>
            <p:nvPr/>
          </p:nvSpPr>
          <p:spPr>
            <a:xfrm>
              <a:off x="1799930" y="615804"/>
              <a:ext cx="1206297" cy="369332"/>
            </a:xfrm>
            <a:prstGeom prst="rect">
              <a:avLst/>
            </a:prstGeom>
            <a:noFill/>
          </p:spPr>
          <p:txBody>
            <a:bodyPr wrap="square" rtlCol="0">
              <a:spAutoFit/>
            </a:bodyPr>
            <a:lstStyle/>
            <a:p>
              <a:pPr algn="ctr"/>
              <a:r>
                <a:rPr lang="en-US" dirty="0" smtClean="0"/>
                <a:t>Sample</a:t>
              </a:r>
              <a:endParaRPr lang="en-US" dirty="0"/>
            </a:p>
          </p:txBody>
        </p:sp>
        <p:sp>
          <p:nvSpPr>
            <p:cNvPr id="30" name="TextBox 29"/>
            <p:cNvSpPr txBox="1"/>
            <p:nvPr/>
          </p:nvSpPr>
          <p:spPr>
            <a:xfrm>
              <a:off x="3301099" y="95309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31" name="Cube 30"/>
            <p:cNvSpPr/>
            <p:nvPr/>
          </p:nvSpPr>
          <p:spPr>
            <a:xfrm>
              <a:off x="3671346" y="135997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97"/>
            <p:cNvSpPr>
              <a:spLocks noChangeAspect="1"/>
            </p:cNvSpPr>
            <p:nvPr/>
          </p:nvSpPr>
          <p:spPr bwMode="auto">
            <a:xfrm rot="324265" flipH="1">
              <a:off x="1269956" y="165170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33" name="Freeform 97"/>
            <p:cNvSpPr>
              <a:spLocks noChangeAspect="1"/>
            </p:cNvSpPr>
            <p:nvPr/>
          </p:nvSpPr>
          <p:spPr bwMode="auto">
            <a:xfrm rot="324265" flipH="1">
              <a:off x="2781634" y="165170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34" name="Freeform 97"/>
          <p:cNvSpPr>
            <a:spLocks noChangeAspect="1"/>
          </p:cNvSpPr>
          <p:nvPr/>
        </p:nvSpPr>
        <p:spPr bwMode="auto">
          <a:xfrm rot="19277367" flipH="1">
            <a:off x="4628611" y="2097721"/>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sp>
        <p:nvSpPr>
          <p:cNvPr id="35" name="Freeform 97"/>
          <p:cNvSpPr>
            <a:spLocks noChangeAspect="1"/>
          </p:cNvSpPr>
          <p:nvPr/>
        </p:nvSpPr>
        <p:spPr bwMode="auto">
          <a:xfrm rot="2515913" flipH="1">
            <a:off x="4638400" y="2996740"/>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sp>
        <p:nvSpPr>
          <p:cNvPr id="36" name="Freeform 97"/>
          <p:cNvSpPr>
            <a:spLocks noChangeAspect="1"/>
          </p:cNvSpPr>
          <p:nvPr/>
        </p:nvSpPr>
        <p:spPr bwMode="auto">
          <a:xfrm rot="2322633">
            <a:off x="3279382" y="204039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srgbClr val="008000"/>
              </a:solidFill>
            </a:endParaRPr>
          </a:p>
        </p:txBody>
      </p:sp>
      <p:sp>
        <p:nvSpPr>
          <p:cNvPr id="37" name="Freeform 97"/>
          <p:cNvSpPr>
            <a:spLocks noChangeAspect="1"/>
          </p:cNvSpPr>
          <p:nvPr/>
        </p:nvSpPr>
        <p:spPr bwMode="auto">
          <a:xfrm rot="19084087">
            <a:off x="3289171" y="293941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srgbClr val="008000"/>
              </a:solidFill>
            </a:endParaRPr>
          </a:p>
        </p:txBody>
      </p:sp>
      <p:sp>
        <p:nvSpPr>
          <p:cNvPr id="38" name="TextBox 37"/>
          <p:cNvSpPr txBox="1"/>
          <p:nvPr/>
        </p:nvSpPr>
        <p:spPr>
          <a:xfrm>
            <a:off x="5063361" y="2223082"/>
            <a:ext cx="529209" cy="369332"/>
          </a:xfrm>
          <a:prstGeom prst="rect">
            <a:avLst/>
          </a:prstGeom>
          <a:noFill/>
        </p:spPr>
        <p:txBody>
          <a:bodyPr wrap="square" rtlCol="0">
            <a:spAutoFit/>
          </a:bodyPr>
          <a:lstStyle/>
          <a:p>
            <a:r>
              <a:rPr lang="en-US" dirty="0" smtClean="0">
                <a:solidFill>
                  <a:srgbClr val="FF0000"/>
                </a:solidFill>
              </a:rPr>
              <a:t>P</a:t>
            </a:r>
            <a:endParaRPr lang="en-US" baseline="-25000" dirty="0">
              <a:solidFill>
                <a:srgbClr val="FF0000"/>
              </a:solidFill>
              <a:latin typeface="Symbol" pitchFamily="18" charset="2"/>
            </a:endParaRPr>
          </a:p>
        </p:txBody>
      </p:sp>
      <p:sp>
        <p:nvSpPr>
          <p:cNvPr id="39" name="TextBox 38"/>
          <p:cNvSpPr txBox="1"/>
          <p:nvPr/>
        </p:nvSpPr>
        <p:spPr>
          <a:xfrm>
            <a:off x="4443861" y="3352014"/>
            <a:ext cx="1206297" cy="369332"/>
          </a:xfrm>
          <a:prstGeom prst="rect">
            <a:avLst/>
          </a:prstGeom>
          <a:noFill/>
        </p:spPr>
        <p:txBody>
          <a:bodyPr wrap="square" rtlCol="0">
            <a:spAutoFit/>
          </a:bodyPr>
          <a:lstStyle/>
          <a:p>
            <a:pPr algn="ctr"/>
            <a:r>
              <a:rPr lang="en-US" dirty="0" smtClean="0">
                <a:solidFill>
                  <a:srgbClr val="0000FF"/>
                </a:solidFill>
              </a:rPr>
              <a:t>Scatter</a:t>
            </a:r>
            <a:endParaRPr lang="en-US" dirty="0">
              <a:solidFill>
                <a:srgbClr val="0000FF"/>
              </a:solidFill>
            </a:endParaRPr>
          </a:p>
        </p:txBody>
      </p:sp>
      <p:sp>
        <p:nvSpPr>
          <p:cNvPr id="40" name="TextBox 39"/>
          <p:cNvSpPr txBox="1"/>
          <p:nvPr/>
        </p:nvSpPr>
        <p:spPr>
          <a:xfrm>
            <a:off x="2999329" y="3378579"/>
            <a:ext cx="1321004" cy="369332"/>
          </a:xfrm>
          <a:prstGeom prst="rect">
            <a:avLst/>
          </a:prstGeom>
          <a:noFill/>
        </p:spPr>
        <p:txBody>
          <a:bodyPr wrap="square" rtlCol="0">
            <a:spAutoFit/>
          </a:bodyPr>
          <a:lstStyle/>
          <a:p>
            <a:pPr algn="ctr"/>
            <a:r>
              <a:rPr lang="en-US" dirty="0" smtClean="0">
                <a:solidFill>
                  <a:srgbClr val="008000"/>
                </a:solidFill>
              </a:rPr>
              <a:t>Reflectance</a:t>
            </a:r>
            <a:endParaRPr lang="en-US" dirty="0">
              <a:solidFill>
                <a:srgbClr val="008000"/>
              </a:solidFill>
            </a:endParaRPr>
          </a:p>
        </p:txBody>
      </p:sp>
      <p:sp>
        <p:nvSpPr>
          <p:cNvPr id="41" name="TextBox 40"/>
          <p:cNvSpPr txBox="1"/>
          <p:nvPr/>
        </p:nvSpPr>
        <p:spPr>
          <a:xfrm>
            <a:off x="2672158" y="4041120"/>
            <a:ext cx="3595728" cy="769441"/>
          </a:xfrm>
          <a:prstGeom prst="rect">
            <a:avLst/>
          </a:prstGeom>
          <a:noFill/>
        </p:spPr>
        <p:txBody>
          <a:bodyPr wrap="square" rtlCol="0">
            <a:spAutoFit/>
          </a:bodyPr>
          <a:lstStyle/>
          <a:p>
            <a:pPr algn="ctr">
              <a:spcAft>
                <a:spcPts val="1200"/>
              </a:spcAft>
            </a:pPr>
            <a:r>
              <a:rPr lang="en-US" sz="2200" dirty="0" smtClean="0"/>
              <a:t>P does not take into account </a:t>
            </a:r>
            <a:r>
              <a:rPr lang="en-US" sz="2200" dirty="0" smtClean="0">
                <a:solidFill>
                  <a:srgbClr val="008000"/>
                </a:solidFill>
              </a:rPr>
              <a:t>reflectance</a:t>
            </a:r>
            <a:r>
              <a:rPr lang="en-US" sz="2200" dirty="0" smtClean="0"/>
              <a:t> and </a:t>
            </a:r>
            <a:r>
              <a:rPr lang="en-US" sz="2200" dirty="0" smtClean="0">
                <a:solidFill>
                  <a:srgbClr val="0000FF"/>
                </a:solidFill>
              </a:rPr>
              <a:t>scatter</a:t>
            </a:r>
            <a:r>
              <a:rPr lang="en-US" sz="2200" dirty="0" smtClean="0"/>
              <a:t>!</a:t>
            </a:r>
          </a:p>
        </p:txBody>
      </p:sp>
      <p:sp>
        <p:nvSpPr>
          <p:cNvPr id="42" name="TextBox 41"/>
          <p:cNvSpPr txBox="1"/>
          <p:nvPr/>
        </p:nvSpPr>
        <p:spPr>
          <a:xfrm>
            <a:off x="2185595" y="5065975"/>
            <a:ext cx="4785657" cy="861774"/>
          </a:xfrm>
          <a:prstGeom prst="rect">
            <a:avLst/>
          </a:prstGeom>
          <a:noFill/>
        </p:spPr>
        <p:txBody>
          <a:bodyPr wrap="square" rtlCol="0">
            <a:spAutoFit/>
          </a:bodyPr>
          <a:lstStyle/>
          <a:p>
            <a:pPr algn="ctr">
              <a:spcAft>
                <a:spcPts val="1200"/>
              </a:spcAft>
            </a:pPr>
            <a:r>
              <a:rPr lang="en-US" sz="2000" dirty="0" smtClean="0"/>
              <a:t>Measured A  &gt;  Actual A</a:t>
            </a:r>
          </a:p>
          <a:p>
            <a:pPr algn="ctr">
              <a:spcAft>
                <a:spcPts val="1200"/>
              </a:spcAft>
            </a:pPr>
            <a:r>
              <a:rPr lang="en-US" sz="2000" dirty="0" smtClean="0"/>
              <a:t>More scatter/reflectance = More error</a:t>
            </a:r>
          </a:p>
        </p:txBody>
      </p:sp>
      <p:sp>
        <p:nvSpPr>
          <p:cNvPr id="44"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The Sample: Solids</a:t>
            </a:r>
            <a:endParaRPr lang="en-US" sz="3200" b="1" u="sng"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Outline</a:t>
            </a:r>
            <a:endParaRPr lang="en-US" sz="3200" b="1" u="sng" dirty="0">
              <a:solidFill>
                <a:schemeClr val="tx2"/>
              </a:solidFill>
            </a:endParaRPr>
          </a:p>
        </p:txBody>
      </p:sp>
      <p:sp>
        <p:nvSpPr>
          <p:cNvPr id="6" name="Rectangle 5"/>
          <p:cNvSpPr/>
          <p:nvPr/>
        </p:nvSpPr>
        <p:spPr>
          <a:xfrm>
            <a:off x="457201" y="1487488"/>
            <a:ext cx="4298949" cy="4616648"/>
          </a:xfrm>
          <a:prstGeom prst="rect">
            <a:avLst/>
          </a:prstGeom>
        </p:spPr>
        <p:txBody>
          <a:bodyPr wrap="square">
            <a:spAutoFit/>
          </a:bodyPr>
          <a:lstStyle/>
          <a:p>
            <a:pPr>
              <a:spcAft>
                <a:spcPts val="1200"/>
              </a:spcAft>
            </a:pPr>
            <a:r>
              <a:rPr lang="en-US" sz="2400" dirty="0" smtClean="0">
                <a:solidFill>
                  <a:srgbClr val="FF0000"/>
                </a:solidFill>
              </a:rPr>
              <a:t>1) Absorption</a:t>
            </a:r>
          </a:p>
          <a:p>
            <a:pPr>
              <a:spcAft>
                <a:spcPts val="1200"/>
              </a:spcAft>
            </a:pPr>
            <a:r>
              <a:rPr lang="en-US" sz="2400" dirty="0" smtClean="0">
                <a:solidFill>
                  <a:srgbClr val="FF0000"/>
                </a:solidFill>
              </a:rPr>
              <a:t>2) Spectrum Beer's Law</a:t>
            </a:r>
          </a:p>
          <a:p>
            <a:r>
              <a:rPr lang="en-US" sz="2400" dirty="0" smtClean="0"/>
              <a:t>3) Instrument Components</a:t>
            </a:r>
          </a:p>
          <a:p>
            <a:pPr marL="457200" indent="114300">
              <a:buFont typeface="Arial" pitchFamily="34" charset="0"/>
              <a:buChar char="•"/>
            </a:pPr>
            <a:r>
              <a:rPr lang="en-US" sz="2000" dirty="0" smtClean="0"/>
              <a:t>Light sources</a:t>
            </a:r>
          </a:p>
          <a:p>
            <a:pPr marL="457200" indent="114300">
              <a:buFont typeface="Arial" pitchFamily="34" charset="0"/>
              <a:buChar char="•"/>
            </a:pPr>
            <a:r>
              <a:rPr lang="en-US" sz="2000" dirty="0" err="1" smtClean="0"/>
              <a:t>Monochrometers</a:t>
            </a:r>
            <a:endParaRPr lang="en-US" sz="2000" dirty="0" smtClean="0"/>
          </a:p>
          <a:p>
            <a:pPr marL="457200" indent="114300">
              <a:buFont typeface="Arial" pitchFamily="34" charset="0"/>
              <a:buChar char="•"/>
            </a:pPr>
            <a:r>
              <a:rPr lang="en-US" sz="2000" dirty="0" smtClean="0"/>
              <a:t>Detectors</a:t>
            </a:r>
          </a:p>
          <a:p>
            <a:pPr marL="457200" indent="114300">
              <a:buFont typeface="Arial" pitchFamily="34" charset="0"/>
              <a:buChar char="•"/>
            </a:pPr>
            <a:r>
              <a:rPr lang="en-US" sz="2000" dirty="0" smtClean="0"/>
              <a:t>Other components</a:t>
            </a:r>
          </a:p>
          <a:p>
            <a:pPr marL="457200" indent="114300">
              <a:spcAft>
                <a:spcPts val="1200"/>
              </a:spcAft>
              <a:buFont typeface="Arial" pitchFamily="34" charset="0"/>
              <a:buChar char="•"/>
            </a:pPr>
            <a:r>
              <a:rPr lang="en-US" sz="2000" dirty="0" smtClean="0"/>
              <a:t>The sample</a:t>
            </a:r>
          </a:p>
          <a:p>
            <a:pPr>
              <a:spcAft>
                <a:spcPts val="1200"/>
              </a:spcAft>
            </a:pPr>
            <a:r>
              <a:rPr lang="en-US" sz="2400" dirty="0" smtClean="0"/>
              <a:t>4) Instrument Architectures</a:t>
            </a:r>
          </a:p>
          <a:p>
            <a:pPr>
              <a:spcAft>
                <a:spcPts val="1200"/>
              </a:spcAft>
            </a:pPr>
            <a:r>
              <a:rPr lang="en-US" sz="2400" dirty="0" smtClean="0"/>
              <a:t>5) UV-Vis in Action</a:t>
            </a:r>
          </a:p>
          <a:p>
            <a:pPr>
              <a:spcAft>
                <a:spcPts val="1200"/>
              </a:spcAft>
            </a:pPr>
            <a:r>
              <a:rPr lang="en-US" sz="2400" dirty="0" smtClean="0"/>
              <a:t>6) Potential Complications</a:t>
            </a:r>
            <a:endParaRPr lang="en-US" sz="2400" dirty="0"/>
          </a:p>
        </p:txBody>
      </p:sp>
      <p:grpSp>
        <p:nvGrpSpPr>
          <p:cNvPr id="2" name="Group 9"/>
          <p:cNvGrpSpPr/>
          <p:nvPr/>
        </p:nvGrpSpPr>
        <p:grpSpPr>
          <a:xfrm>
            <a:off x="4888817" y="2435613"/>
            <a:ext cx="3864364" cy="1450334"/>
            <a:chOff x="393311" y="1651942"/>
            <a:chExt cx="3864364" cy="1450334"/>
          </a:xfrm>
        </p:grpSpPr>
        <p:sp>
          <p:nvSpPr>
            <p:cNvPr id="11" name="Cube 10"/>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3" name="Oval 12"/>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5" name="Cube 14"/>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7" name="TextBox 16"/>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8" name="Cube 17"/>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0"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42686"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The Sample: Solids</a:t>
            </a:r>
            <a:endParaRPr lang="en-US" sz="3200" b="1" u="sng" dirty="0">
              <a:solidFill>
                <a:schemeClr val="tx2"/>
              </a:solidFill>
            </a:endParaRPr>
          </a:p>
        </p:txBody>
      </p:sp>
      <p:pic>
        <p:nvPicPr>
          <p:cNvPr id="250882" name="Picture 2"/>
          <p:cNvPicPr>
            <a:picLocks noChangeAspect="1" noChangeArrowheads="1"/>
          </p:cNvPicPr>
          <p:nvPr/>
        </p:nvPicPr>
        <p:blipFill>
          <a:blip r:embed="rId2" cstate="print"/>
          <a:srcRect/>
          <a:stretch>
            <a:fillRect/>
          </a:stretch>
        </p:blipFill>
        <p:spPr bwMode="auto">
          <a:xfrm>
            <a:off x="1070574" y="2046288"/>
            <a:ext cx="3285526" cy="3460910"/>
          </a:xfrm>
          <a:prstGeom prst="rect">
            <a:avLst/>
          </a:prstGeom>
          <a:noFill/>
          <a:ln w="9525">
            <a:noFill/>
            <a:miter lim="800000"/>
            <a:headEnd/>
            <a:tailEnd/>
          </a:ln>
        </p:spPr>
      </p:pic>
      <p:pic>
        <p:nvPicPr>
          <p:cNvPr id="250884" name="Picture 4" descr="http://omlc.ogi.edu/classroom/ece532/class1/gifs/aperture2a.gif"/>
          <p:cNvPicPr>
            <a:picLocks noChangeAspect="1" noChangeArrowheads="1"/>
          </p:cNvPicPr>
          <p:nvPr/>
        </p:nvPicPr>
        <p:blipFill>
          <a:blip r:embed="rId3" cstate="print"/>
          <a:srcRect/>
          <a:stretch>
            <a:fillRect/>
          </a:stretch>
        </p:blipFill>
        <p:spPr bwMode="auto">
          <a:xfrm>
            <a:off x="4568825" y="2300739"/>
            <a:ext cx="4343400" cy="2638426"/>
          </a:xfrm>
          <a:prstGeom prst="rect">
            <a:avLst/>
          </a:prstGeom>
          <a:noFill/>
        </p:spPr>
      </p:pic>
      <p:sp>
        <p:nvSpPr>
          <p:cNvPr id="5" name="TextBox 4"/>
          <p:cNvSpPr txBox="1"/>
          <p:nvPr/>
        </p:nvSpPr>
        <p:spPr>
          <a:xfrm>
            <a:off x="3210451" y="711388"/>
            <a:ext cx="2665947" cy="430887"/>
          </a:xfrm>
          <a:prstGeom prst="rect">
            <a:avLst/>
          </a:prstGeom>
          <a:noFill/>
        </p:spPr>
        <p:txBody>
          <a:bodyPr wrap="square" rtlCol="0">
            <a:spAutoFit/>
          </a:bodyPr>
          <a:lstStyle/>
          <a:p>
            <a:pPr algn="ctr">
              <a:spcAft>
                <a:spcPts val="1200"/>
              </a:spcAft>
            </a:pPr>
            <a:r>
              <a:rPr lang="en-US" sz="2200" dirty="0" smtClean="0"/>
              <a:t>Integrating Sphere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Solid Sample</a:t>
            </a:r>
            <a:endParaRPr lang="en-US" sz="3200" b="1" u="sng" dirty="0">
              <a:solidFill>
                <a:schemeClr val="tx2"/>
              </a:solidFill>
            </a:endParaRPr>
          </a:p>
        </p:txBody>
      </p:sp>
      <p:pic>
        <p:nvPicPr>
          <p:cNvPr id="233476" name="Picture 4" descr="http://biomedicaloptics.spiedigitallibrary.org/data/Journals/BIOMEDO/23530/058003_1_1.png"/>
          <p:cNvPicPr>
            <a:picLocks noChangeAspect="1" noChangeArrowheads="1"/>
          </p:cNvPicPr>
          <p:nvPr/>
        </p:nvPicPr>
        <p:blipFill>
          <a:blip r:embed="rId2" cstate="print"/>
          <a:srcRect/>
          <a:stretch>
            <a:fillRect/>
          </a:stretch>
        </p:blipFill>
        <p:spPr bwMode="auto">
          <a:xfrm>
            <a:off x="1597214" y="1604791"/>
            <a:ext cx="5943222" cy="2593114"/>
          </a:xfrm>
          <a:prstGeom prst="rect">
            <a:avLst/>
          </a:prstGeom>
          <a:noFill/>
        </p:spPr>
      </p:pic>
      <p:sp>
        <p:nvSpPr>
          <p:cNvPr id="18" name="Rectangle 14"/>
          <p:cNvSpPr>
            <a:spLocks noChangeArrowheads="1"/>
          </p:cNvSpPr>
          <p:nvPr/>
        </p:nvSpPr>
        <p:spPr bwMode="auto">
          <a:xfrm>
            <a:off x="2563099" y="833015"/>
            <a:ext cx="3990975" cy="517613"/>
          </a:xfrm>
          <a:prstGeom prst="rect">
            <a:avLst/>
          </a:prstGeom>
          <a:noFill/>
          <a:ln w="9525">
            <a:noFill/>
            <a:miter lim="800000"/>
            <a:headEnd/>
            <a:tailEnd/>
          </a:ln>
          <a:effectLst/>
        </p:spPr>
        <p:txBody>
          <a:bodyPr lIns="0" tIns="0" rIns="0" bIns="0"/>
          <a:lstStyle/>
          <a:p>
            <a:pPr algn="ctr" eaLnBrk="1" hangingPunct="1">
              <a:spcBef>
                <a:spcPct val="20000"/>
              </a:spcBef>
            </a:pPr>
            <a:r>
              <a:rPr lang="en-GB" sz="2800" dirty="0" smtClean="0"/>
              <a:t>A </a:t>
            </a:r>
            <a:r>
              <a:rPr lang="en-GB" sz="2800" dirty="0"/>
              <a:t>= -</a:t>
            </a:r>
            <a:r>
              <a:rPr lang="en-GB" sz="2800" dirty="0" smtClean="0"/>
              <a:t>log </a:t>
            </a:r>
            <a:r>
              <a:rPr lang="en-GB" sz="2800" dirty="0"/>
              <a:t>T = </a:t>
            </a:r>
            <a:r>
              <a:rPr lang="en-GB" sz="2800" dirty="0" smtClean="0"/>
              <a:t>log </a:t>
            </a:r>
            <a:r>
              <a:rPr lang="en-GB" sz="2800" dirty="0"/>
              <a:t>P</a:t>
            </a:r>
            <a:r>
              <a:rPr lang="en-GB" sz="2800" baseline="-25000" dirty="0"/>
              <a:t>0</a:t>
            </a:r>
            <a:r>
              <a:rPr lang="en-GB" sz="2800" dirty="0"/>
              <a:t>/P</a:t>
            </a:r>
          </a:p>
        </p:txBody>
      </p:sp>
      <p:sp>
        <p:nvSpPr>
          <p:cNvPr id="21" name="Rectangle 20"/>
          <p:cNvSpPr/>
          <p:nvPr/>
        </p:nvSpPr>
        <p:spPr>
          <a:xfrm>
            <a:off x="3047231" y="4715086"/>
            <a:ext cx="3512500" cy="400110"/>
          </a:xfrm>
          <a:prstGeom prst="rect">
            <a:avLst/>
          </a:prstGeom>
        </p:spPr>
        <p:txBody>
          <a:bodyPr wrap="none">
            <a:spAutoFit/>
          </a:bodyPr>
          <a:lstStyle/>
          <a:p>
            <a:r>
              <a:rPr lang="en-GB" sz="2000" dirty="0" smtClean="0"/>
              <a:t>P</a:t>
            </a:r>
            <a:r>
              <a:rPr lang="en-GB" sz="2000" baseline="-25000" dirty="0" smtClean="0"/>
              <a:t>0 </a:t>
            </a:r>
            <a:r>
              <a:rPr lang="en-GB" sz="2000" dirty="0" smtClean="0"/>
              <a:t> ≈  </a:t>
            </a:r>
            <a:r>
              <a:rPr lang="en-GB" sz="2000" dirty="0" err="1" smtClean="0"/>
              <a:t>T</a:t>
            </a:r>
            <a:r>
              <a:rPr lang="en-GB" sz="2000" baseline="-25000" dirty="0" err="1" smtClean="0"/>
              <a:t>t</a:t>
            </a:r>
            <a:r>
              <a:rPr lang="en-GB" sz="2000" baseline="-25000" dirty="0" smtClean="0"/>
              <a:t>(without sample) </a:t>
            </a:r>
            <a:r>
              <a:rPr lang="en-GB" sz="2000" dirty="0" smtClean="0"/>
              <a:t>– R</a:t>
            </a:r>
            <a:r>
              <a:rPr lang="en-GB" sz="2000" baseline="-25000" dirty="0" smtClean="0"/>
              <a:t>d(with sample)</a:t>
            </a:r>
            <a:endParaRPr lang="en-US" sz="2000" baseline="-25000" dirty="0"/>
          </a:p>
        </p:txBody>
      </p:sp>
      <p:sp>
        <p:nvSpPr>
          <p:cNvPr id="22" name="Rectangle 21"/>
          <p:cNvSpPr/>
          <p:nvPr/>
        </p:nvSpPr>
        <p:spPr>
          <a:xfrm>
            <a:off x="3048629" y="5253379"/>
            <a:ext cx="1787669" cy="400110"/>
          </a:xfrm>
          <a:prstGeom prst="rect">
            <a:avLst/>
          </a:prstGeom>
        </p:spPr>
        <p:txBody>
          <a:bodyPr wrap="none">
            <a:spAutoFit/>
          </a:bodyPr>
          <a:lstStyle/>
          <a:p>
            <a:r>
              <a:rPr lang="en-GB" sz="2000" dirty="0" smtClean="0"/>
              <a:t>P</a:t>
            </a:r>
            <a:r>
              <a:rPr lang="en-GB" sz="2000" baseline="-25000" dirty="0" smtClean="0"/>
              <a:t> </a:t>
            </a:r>
            <a:r>
              <a:rPr lang="en-GB" sz="2000" dirty="0" smtClean="0"/>
              <a:t> ≈  </a:t>
            </a:r>
            <a:r>
              <a:rPr lang="en-GB" sz="2000" dirty="0" err="1" smtClean="0"/>
              <a:t>T</a:t>
            </a:r>
            <a:r>
              <a:rPr lang="en-GB" sz="2000" baseline="-25000" dirty="0" err="1" smtClean="0"/>
              <a:t>t</a:t>
            </a:r>
            <a:r>
              <a:rPr lang="en-GB" sz="2000" baseline="-25000" dirty="0" smtClean="0"/>
              <a:t>(with sample)</a:t>
            </a:r>
            <a:endParaRPr lang="en-US" sz="2000" baseline="-25000" dirty="0"/>
          </a:p>
        </p:txBody>
      </p:sp>
      <p:sp>
        <p:nvSpPr>
          <p:cNvPr id="43" name="Rectangle 14"/>
          <p:cNvSpPr>
            <a:spLocks noChangeArrowheads="1"/>
          </p:cNvSpPr>
          <p:nvPr/>
        </p:nvSpPr>
        <p:spPr bwMode="auto">
          <a:xfrm>
            <a:off x="1071256" y="5943310"/>
            <a:ext cx="6990564" cy="517613"/>
          </a:xfrm>
          <a:prstGeom prst="rect">
            <a:avLst/>
          </a:prstGeom>
          <a:noFill/>
          <a:ln w="9525">
            <a:noFill/>
            <a:miter lim="800000"/>
            <a:headEnd/>
            <a:tailEnd/>
          </a:ln>
          <a:effectLst/>
        </p:spPr>
        <p:txBody>
          <a:bodyPr lIns="0" tIns="0" rIns="0" bIns="0"/>
          <a:lstStyle/>
          <a:p>
            <a:pPr algn="ctr">
              <a:spcBef>
                <a:spcPct val="20000"/>
              </a:spcBef>
            </a:pPr>
            <a:r>
              <a:rPr lang="en-GB" sz="2800" dirty="0" smtClean="0"/>
              <a:t>A ≈ log (</a:t>
            </a:r>
            <a:r>
              <a:rPr lang="en-GB" sz="2800" dirty="0" err="1" smtClean="0"/>
              <a:t>T</a:t>
            </a:r>
            <a:r>
              <a:rPr lang="en-GB" sz="2800" baseline="-25000" dirty="0" err="1" smtClean="0"/>
              <a:t>t</a:t>
            </a:r>
            <a:r>
              <a:rPr lang="en-GB" sz="2800" baseline="-25000" dirty="0" smtClean="0"/>
              <a:t>(without sample) </a:t>
            </a:r>
            <a:r>
              <a:rPr lang="en-GB" sz="2800" dirty="0" smtClean="0"/>
              <a:t>– R</a:t>
            </a:r>
            <a:r>
              <a:rPr lang="en-GB" sz="2800" baseline="-25000" dirty="0" smtClean="0"/>
              <a:t>d(with sample)</a:t>
            </a:r>
            <a:r>
              <a:rPr lang="en-GB" sz="2800" dirty="0" smtClean="0"/>
              <a:t>)</a:t>
            </a:r>
            <a:r>
              <a:rPr lang="en-GB" sz="2800" baseline="-25000" dirty="0" smtClean="0"/>
              <a:t> </a:t>
            </a:r>
            <a:r>
              <a:rPr lang="en-GB" sz="2800" dirty="0" smtClean="0"/>
              <a:t>/</a:t>
            </a:r>
            <a:r>
              <a:rPr lang="en-GB" sz="2800" dirty="0" err="1" smtClean="0"/>
              <a:t>T</a:t>
            </a:r>
            <a:r>
              <a:rPr lang="en-GB" sz="2800" baseline="-25000" dirty="0" err="1" smtClean="0"/>
              <a:t>t</a:t>
            </a:r>
            <a:r>
              <a:rPr lang="en-GB" sz="2800" baseline="-25000" dirty="0" smtClean="0"/>
              <a:t>(with sample)</a:t>
            </a:r>
            <a:endParaRPr lang="en-US" sz="2800" baseline="-25000" dirty="0" smtClean="0"/>
          </a:p>
          <a:p>
            <a:pPr algn="ctr">
              <a:spcBef>
                <a:spcPct val="20000"/>
              </a:spcBef>
            </a:pPr>
            <a:endParaRPr lang="en-GB" sz="2800" dirty="0"/>
          </a:p>
        </p:txBody>
      </p:sp>
      <p:sp>
        <p:nvSpPr>
          <p:cNvPr id="8" name="TextBox 7"/>
          <p:cNvSpPr txBox="1"/>
          <p:nvPr/>
        </p:nvSpPr>
        <p:spPr>
          <a:xfrm>
            <a:off x="6527800" y="4152900"/>
            <a:ext cx="1905000" cy="400110"/>
          </a:xfrm>
          <a:prstGeom prst="rect">
            <a:avLst/>
          </a:prstGeom>
          <a:noFill/>
        </p:spPr>
        <p:txBody>
          <a:bodyPr wrap="square" rtlCol="0">
            <a:spAutoFit/>
          </a:bodyPr>
          <a:lstStyle/>
          <a:p>
            <a:pPr algn="ctr"/>
            <a:r>
              <a:rPr lang="en-US" sz="2000" dirty="0" smtClean="0"/>
              <a:t>Transmittance</a:t>
            </a:r>
            <a:endParaRPr lang="en-US" sz="2000" dirty="0"/>
          </a:p>
        </p:txBody>
      </p:sp>
      <p:sp>
        <p:nvSpPr>
          <p:cNvPr id="9" name="TextBox 8"/>
          <p:cNvSpPr txBox="1"/>
          <p:nvPr/>
        </p:nvSpPr>
        <p:spPr>
          <a:xfrm>
            <a:off x="4406900" y="4152900"/>
            <a:ext cx="1905000" cy="400110"/>
          </a:xfrm>
          <a:prstGeom prst="rect">
            <a:avLst/>
          </a:prstGeom>
          <a:noFill/>
        </p:spPr>
        <p:txBody>
          <a:bodyPr wrap="square" rtlCol="0">
            <a:spAutoFit/>
          </a:bodyPr>
          <a:lstStyle/>
          <a:p>
            <a:pPr algn="ctr"/>
            <a:r>
              <a:rPr lang="en-US" sz="2000" dirty="0" smtClean="0"/>
              <a:t>Reflectance</a:t>
            </a:r>
            <a:endParaRPr lang="en-US" sz="2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3656" name="Object 8"/>
          <p:cNvGraphicFramePr>
            <a:graphicFrameLocks noChangeAspect="1"/>
          </p:cNvGraphicFramePr>
          <p:nvPr/>
        </p:nvGraphicFramePr>
        <p:xfrm>
          <a:off x="3820888" y="5036909"/>
          <a:ext cx="4676775" cy="1755775"/>
        </p:xfrm>
        <a:graphic>
          <a:graphicData uri="http://schemas.openxmlformats.org/presentationml/2006/ole">
            <p:oleObj spid="_x0000_s283656" name="Graph" r:id="rId3" imgW="3902400" imgH="1463040" progId="Origin50.Graph">
              <p:embed/>
            </p:oleObj>
          </a:graphicData>
        </a:graphic>
      </p:graphicFrame>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Side Note: Etalon Effect</a:t>
            </a:r>
            <a:endParaRPr lang="en-US" sz="3200" b="1" u="sng" dirty="0">
              <a:solidFill>
                <a:schemeClr val="tx2"/>
              </a:solidFill>
            </a:endParaRPr>
          </a:p>
        </p:txBody>
      </p:sp>
      <p:sp>
        <p:nvSpPr>
          <p:cNvPr id="3" name="Rectangle 2"/>
          <p:cNvSpPr/>
          <p:nvPr/>
        </p:nvSpPr>
        <p:spPr>
          <a:xfrm>
            <a:off x="2654423" y="713791"/>
            <a:ext cx="3810595" cy="461665"/>
          </a:xfrm>
          <a:prstGeom prst="rect">
            <a:avLst/>
          </a:prstGeom>
        </p:spPr>
        <p:txBody>
          <a:bodyPr wrap="none">
            <a:spAutoFit/>
          </a:bodyPr>
          <a:lstStyle/>
          <a:p>
            <a:r>
              <a:rPr lang="en-US" sz="2400" dirty="0" smtClean="0"/>
              <a:t>(</a:t>
            </a:r>
            <a:r>
              <a:rPr lang="en-US" sz="2400" dirty="0" err="1" smtClean="0"/>
              <a:t>Fabry–Pérot</a:t>
            </a:r>
            <a:r>
              <a:rPr lang="en-US" sz="2400" dirty="0" smtClean="0"/>
              <a:t> interferometer)</a:t>
            </a:r>
            <a:endParaRPr lang="en-US" sz="2400" dirty="0"/>
          </a:p>
        </p:txBody>
      </p:sp>
      <p:sp>
        <p:nvSpPr>
          <p:cNvPr id="12" name="Cube 11"/>
          <p:cNvSpPr/>
          <p:nvPr/>
        </p:nvSpPr>
        <p:spPr>
          <a:xfrm rot="5312942">
            <a:off x="1635636" y="2466334"/>
            <a:ext cx="1218988" cy="448174"/>
          </a:xfrm>
          <a:prstGeom prst="cube">
            <a:avLst>
              <a:gd name="adj" fmla="val 69376"/>
            </a:avLst>
          </a:prstGeom>
          <a:blipFill>
            <a:blip r:embed="rId4" cstate="print"/>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27845" y="1906756"/>
            <a:ext cx="894819" cy="348453"/>
          </a:xfrm>
          <a:prstGeom prst="rect">
            <a:avLst/>
          </a:prstGeom>
          <a:noFill/>
        </p:spPr>
        <p:txBody>
          <a:bodyPr wrap="square" rtlCol="0">
            <a:spAutoFit/>
          </a:bodyPr>
          <a:lstStyle/>
          <a:p>
            <a:pPr algn="ctr"/>
            <a:r>
              <a:rPr lang="en-US" sz="2000" dirty="0" smtClean="0"/>
              <a:t>Source</a:t>
            </a:r>
            <a:endParaRPr lang="en-US" sz="2000" dirty="0"/>
          </a:p>
        </p:txBody>
      </p:sp>
      <p:sp>
        <p:nvSpPr>
          <p:cNvPr id="14" name="TextBox 13"/>
          <p:cNvSpPr txBox="1"/>
          <p:nvPr/>
        </p:nvSpPr>
        <p:spPr>
          <a:xfrm>
            <a:off x="1236016" y="2158294"/>
            <a:ext cx="460885" cy="321649"/>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16" name="TextBox 15"/>
          <p:cNvSpPr txBox="1"/>
          <p:nvPr/>
        </p:nvSpPr>
        <p:spPr>
          <a:xfrm>
            <a:off x="1735066" y="1681561"/>
            <a:ext cx="1050556" cy="348453"/>
          </a:xfrm>
          <a:prstGeom prst="rect">
            <a:avLst/>
          </a:prstGeom>
          <a:noFill/>
        </p:spPr>
        <p:txBody>
          <a:bodyPr wrap="square" rtlCol="0">
            <a:spAutoFit/>
          </a:bodyPr>
          <a:lstStyle/>
          <a:p>
            <a:pPr algn="ctr"/>
            <a:r>
              <a:rPr lang="en-US" sz="2000" dirty="0" smtClean="0"/>
              <a:t>Sample</a:t>
            </a:r>
            <a:endParaRPr lang="en-US" sz="2000" dirty="0"/>
          </a:p>
        </p:txBody>
      </p:sp>
      <p:sp>
        <p:nvSpPr>
          <p:cNvPr id="17" name="Freeform 97"/>
          <p:cNvSpPr>
            <a:spLocks noChangeAspect="1"/>
          </p:cNvSpPr>
          <p:nvPr/>
        </p:nvSpPr>
        <p:spPr bwMode="auto">
          <a:xfrm rot="324265" flipH="1">
            <a:off x="1082433" y="2479963"/>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8" name="Litebulb"/>
          <p:cNvSpPr>
            <a:spLocks noEditPoints="1" noChangeArrowheads="1"/>
          </p:cNvSpPr>
          <p:nvPr/>
        </p:nvSpPr>
        <p:spPr bwMode="auto">
          <a:xfrm>
            <a:off x="577104" y="2313744"/>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19" name="Freeform 97"/>
          <p:cNvSpPr>
            <a:spLocks noChangeAspect="1"/>
          </p:cNvSpPr>
          <p:nvPr/>
        </p:nvSpPr>
        <p:spPr bwMode="auto">
          <a:xfrm rot="324265" flipH="1">
            <a:off x="1071372" y="2513145"/>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20" name="Freeform 97"/>
          <p:cNvSpPr>
            <a:spLocks noChangeAspect="1"/>
          </p:cNvSpPr>
          <p:nvPr/>
        </p:nvSpPr>
        <p:spPr bwMode="auto">
          <a:xfrm rot="324265" flipH="1">
            <a:off x="1049251" y="2546326"/>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21" name="Group 20"/>
          <p:cNvGrpSpPr/>
          <p:nvPr/>
        </p:nvGrpSpPr>
        <p:grpSpPr>
          <a:xfrm>
            <a:off x="2530795" y="2522999"/>
            <a:ext cx="743625" cy="200162"/>
            <a:chOff x="3201202" y="5921186"/>
            <a:chExt cx="853865" cy="229835"/>
          </a:xfrm>
        </p:grpSpPr>
        <p:sp>
          <p:nvSpPr>
            <p:cNvPr id="22"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3"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24"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sp>
        <p:nvSpPr>
          <p:cNvPr id="25" name="TextBox 24"/>
          <p:cNvSpPr txBox="1"/>
          <p:nvPr/>
        </p:nvSpPr>
        <p:spPr>
          <a:xfrm>
            <a:off x="2622528" y="1322388"/>
            <a:ext cx="7556500" cy="523220"/>
          </a:xfrm>
          <a:prstGeom prst="rect">
            <a:avLst/>
          </a:prstGeom>
          <a:noFill/>
        </p:spPr>
        <p:txBody>
          <a:bodyPr wrap="square" rtlCol="0">
            <a:spAutoFit/>
          </a:bodyPr>
          <a:lstStyle/>
          <a:p>
            <a:pPr algn="ctr"/>
            <a:r>
              <a:rPr lang="en-US" sz="2800" dirty="0" smtClean="0"/>
              <a:t>Thin Film Interference</a:t>
            </a:r>
            <a:endParaRPr lang="en-US" sz="2800" dirty="0"/>
          </a:p>
        </p:txBody>
      </p:sp>
      <p:pic>
        <p:nvPicPr>
          <p:cNvPr id="26" name="Picture 4" descr="http://hyperphysics.phy-astr.gsu.edu/hbase/phyopt/imgpho/soapfi2.gif"/>
          <p:cNvPicPr>
            <a:picLocks noChangeAspect="1" noChangeArrowheads="1"/>
          </p:cNvPicPr>
          <p:nvPr/>
        </p:nvPicPr>
        <p:blipFill>
          <a:blip r:embed="rId5" cstate="print"/>
          <a:srcRect/>
          <a:stretch>
            <a:fillRect/>
          </a:stretch>
        </p:blipFill>
        <p:spPr bwMode="auto">
          <a:xfrm>
            <a:off x="4012193" y="1844916"/>
            <a:ext cx="4481233" cy="2795112"/>
          </a:xfrm>
          <a:prstGeom prst="rect">
            <a:avLst/>
          </a:prstGeom>
          <a:noFill/>
        </p:spPr>
      </p:pic>
      <p:cxnSp>
        <p:nvCxnSpPr>
          <p:cNvPr id="27" name="Straight Arrow Connector 26"/>
          <p:cNvCxnSpPr/>
          <p:nvPr/>
        </p:nvCxnSpPr>
        <p:spPr>
          <a:xfrm>
            <a:off x="4962605" y="4561114"/>
            <a:ext cx="251652" cy="1436915"/>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693229" y="4591212"/>
            <a:ext cx="1689846" cy="895188"/>
          </a:xfrm>
          <a:prstGeom prst="straightConnector1">
            <a:avLst/>
          </a:prstGeom>
          <a:ln w="952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283655" name="Picture 7" descr="Image result for thin film refractive index"/>
          <p:cNvPicPr>
            <a:picLocks noChangeAspect="1" noChangeArrowheads="1"/>
          </p:cNvPicPr>
          <p:nvPr/>
        </p:nvPicPr>
        <p:blipFill>
          <a:blip r:embed="rId6" cstate="print"/>
          <a:srcRect/>
          <a:stretch>
            <a:fillRect/>
          </a:stretch>
        </p:blipFill>
        <p:spPr bwMode="auto">
          <a:xfrm>
            <a:off x="429077" y="4813522"/>
            <a:ext cx="3254829" cy="1695443"/>
          </a:xfrm>
          <a:prstGeom prst="rect">
            <a:avLst/>
          </a:prstGeom>
          <a:noFill/>
        </p:spPr>
      </p:pic>
      <p:sp>
        <p:nvSpPr>
          <p:cNvPr id="32" name="TextBox 31"/>
          <p:cNvSpPr txBox="1"/>
          <p:nvPr/>
        </p:nvSpPr>
        <p:spPr>
          <a:xfrm>
            <a:off x="1643744" y="2852057"/>
            <a:ext cx="435429" cy="369332"/>
          </a:xfrm>
          <a:prstGeom prst="rect">
            <a:avLst/>
          </a:prstGeom>
          <a:noFill/>
        </p:spPr>
        <p:txBody>
          <a:bodyPr wrap="square" rtlCol="0">
            <a:spAutoFit/>
          </a:bodyPr>
          <a:lstStyle/>
          <a:p>
            <a:r>
              <a:rPr lang="en-US" dirty="0" smtClean="0"/>
              <a:t>n</a:t>
            </a:r>
            <a:r>
              <a:rPr lang="en-US" baseline="-25000" dirty="0" smtClean="0"/>
              <a:t>1</a:t>
            </a:r>
            <a:endParaRPr lang="en-US" baseline="-25000" dirty="0"/>
          </a:p>
        </p:txBody>
      </p:sp>
      <p:sp>
        <p:nvSpPr>
          <p:cNvPr id="33" name="TextBox 32"/>
          <p:cNvSpPr txBox="1"/>
          <p:nvPr/>
        </p:nvSpPr>
        <p:spPr>
          <a:xfrm>
            <a:off x="2166258" y="3309257"/>
            <a:ext cx="435429" cy="369332"/>
          </a:xfrm>
          <a:prstGeom prst="rect">
            <a:avLst/>
          </a:prstGeom>
          <a:noFill/>
        </p:spPr>
        <p:txBody>
          <a:bodyPr wrap="square" rtlCol="0">
            <a:spAutoFit/>
          </a:bodyPr>
          <a:lstStyle/>
          <a:p>
            <a:r>
              <a:rPr lang="en-US" dirty="0" smtClean="0"/>
              <a:t>n</a:t>
            </a:r>
            <a:r>
              <a:rPr lang="en-US" baseline="-25000" dirty="0" smtClean="0"/>
              <a:t>2</a:t>
            </a:r>
            <a:endParaRPr lang="en-US" baseline="-25000" dirty="0"/>
          </a:p>
        </p:txBody>
      </p:sp>
      <p:sp>
        <p:nvSpPr>
          <p:cNvPr id="34" name="TextBox 33"/>
          <p:cNvSpPr txBox="1"/>
          <p:nvPr/>
        </p:nvSpPr>
        <p:spPr>
          <a:xfrm>
            <a:off x="2525487" y="2950028"/>
            <a:ext cx="435429" cy="369332"/>
          </a:xfrm>
          <a:prstGeom prst="rect">
            <a:avLst/>
          </a:prstGeom>
          <a:noFill/>
        </p:spPr>
        <p:txBody>
          <a:bodyPr wrap="square" rtlCol="0">
            <a:spAutoFit/>
          </a:bodyPr>
          <a:lstStyle/>
          <a:p>
            <a:r>
              <a:rPr lang="en-US" dirty="0" smtClean="0"/>
              <a:t>n</a:t>
            </a:r>
            <a:r>
              <a:rPr lang="en-US" baseline="-25000" dirty="0" smtClean="0"/>
              <a:t>1</a:t>
            </a:r>
            <a:endParaRPr lang="en-US" baseline="-25000" dirty="0"/>
          </a:p>
        </p:txBody>
      </p:sp>
      <p:sp>
        <p:nvSpPr>
          <p:cNvPr id="35" name="TextBox 34"/>
          <p:cNvSpPr txBox="1"/>
          <p:nvPr/>
        </p:nvSpPr>
        <p:spPr>
          <a:xfrm>
            <a:off x="979696" y="3744687"/>
            <a:ext cx="2590800" cy="369332"/>
          </a:xfrm>
          <a:prstGeom prst="rect">
            <a:avLst/>
          </a:prstGeom>
          <a:noFill/>
        </p:spPr>
        <p:txBody>
          <a:bodyPr wrap="square" rtlCol="0">
            <a:spAutoFit/>
          </a:bodyPr>
          <a:lstStyle/>
          <a:p>
            <a:pPr algn="ctr"/>
            <a:r>
              <a:rPr lang="en-US" dirty="0" smtClean="0"/>
              <a:t>n = refractive index</a:t>
            </a:r>
            <a:endParaRPr lang="en-US"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36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36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33" grpId="0"/>
      <p:bldP spid="34" grpId="0"/>
      <p:bldP spid="3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4748537" y="1322388"/>
          <a:ext cx="3997758" cy="3060936"/>
        </p:xfrm>
        <a:graphic>
          <a:graphicData uri="http://schemas.openxmlformats.org/presentationml/2006/ole">
            <p:oleObj spid="_x0000_s291842" name="Graph" r:id="rId3" imgW="3901320" imgH="2986920" progId="Origin50.Graph">
              <p:embed/>
            </p:oleObj>
          </a:graphicData>
        </a:graphic>
      </p:graphicFrame>
      <p:sp>
        <p:nvSpPr>
          <p:cNvPr id="6" name="TextBox 5"/>
          <p:cNvSpPr txBox="1"/>
          <p:nvPr/>
        </p:nvSpPr>
        <p:spPr>
          <a:xfrm>
            <a:off x="5417464" y="1174285"/>
            <a:ext cx="2729753" cy="369332"/>
          </a:xfrm>
          <a:prstGeom prst="rect">
            <a:avLst/>
          </a:prstGeom>
          <a:noFill/>
        </p:spPr>
        <p:txBody>
          <a:bodyPr wrap="square" rtlCol="0">
            <a:spAutoFit/>
          </a:bodyPr>
          <a:lstStyle/>
          <a:p>
            <a:pPr algn="ctr"/>
            <a:r>
              <a:rPr lang="en-US" dirty="0" smtClean="0"/>
              <a:t>4 </a:t>
            </a:r>
            <a:r>
              <a:rPr lang="en-US" dirty="0" smtClean="0">
                <a:latin typeface="Symbol" pitchFamily="18" charset="2"/>
              </a:rPr>
              <a:t>m</a:t>
            </a:r>
            <a:r>
              <a:rPr lang="en-US" dirty="0" smtClean="0"/>
              <a:t>m thick ZrO</a:t>
            </a:r>
            <a:r>
              <a:rPr lang="en-US" baseline="-25000" dirty="0" smtClean="0"/>
              <a:t>2</a:t>
            </a:r>
            <a:endParaRPr lang="en-US" baseline="-25000" dirty="0"/>
          </a:p>
        </p:txBody>
      </p:sp>
      <p:sp>
        <p:nvSpPr>
          <p:cNvPr id="8"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Side Note: Etalon Effect</a:t>
            </a:r>
            <a:endParaRPr lang="en-US" sz="3200" b="1" u="sng" dirty="0">
              <a:solidFill>
                <a:schemeClr val="tx2"/>
              </a:solidFill>
            </a:endParaRPr>
          </a:p>
        </p:txBody>
      </p:sp>
      <p:sp>
        <p:nvSpPr>
          <p:cNvPr id="9" name="Rectangle 8"/>
          <p:cNvSpPr/>
          <p:nvPr/>
        </p:nvSpPr>
        <p:spPr>
          <a:xfrm>
            <a:off x="2654423" y="713791"/>
            <a:ext cx="3810595" cy="461665"/>
          </a:xfrm>
          <a:prstGeom prst="rect">
            <a:avLst/>
          </a:prstGeom>
        </p:spPr>
        <p:txBody>
          <a:bodyPr wrap="none">
            <a:spAutoFit/>
          </a:bodyPr>
          <a:lstStyle/>
          <a:p>
            <a:r>
              <a:rPr lang="en-US" sz="2400" dirty="0" smtClean="0"/>
              <a:t>(</a:t>
            </a:r>
            <a:r>
              <a:rPr lang="en-US" sz="2400" dirty="0" err="1" smtClean="0"/>
              <a:t>Fabry–Pérot</a:t>
            </a:r>
            <a:r>
              <a:rPr lang="en-US" sz="2400" dirty="0" smtClean="0"/>
              <a:t> interferometer)</a:t>
            </a:r>
            <a:endParaRPr lang="en-US" sz="2400" dirty="0"/>
          </a:p>
        </p:txBody>
      </p:sp>
      <p:pic>
        <p:nvPicPr>
          <p:cNvPr id="12" name="Picture 5"/>
          <p:cNvPicPr>
            <a:picLocks noChangeAspect="1" noChangeArrowheads="1"/>
          </p:cNvPicPr>
          <p:nvPr/>
        </p:nvPicPr>
        <p:blipFill>
          <a:blip r:embed="rId4" cstate="print"/>
          <a:srcRect/>
          <a:stretch>
            <a:fillRect/>
          </a:stretch>
        </p:blipFill>
        <p:spPr bwMode="auto">
          <a:xfrm>
            <a:off x="1076666" y="4584128"/>
            <a:ext cx="2827522" cy="1240945"/>
          </a:xfrm>
          <a:prstGeom prst="rect">
            <a:avLst/>
          </a:prstGeom>
          <a:noFill/>
          <a:ln w="9525">
            <a:noFill/>
            <a:miter lim="800000"/>
            <a:headEnd/>
            <a:tailEnd/>
          </a:ln>
        </p:spPr>
      </p:pic>
      <p:grpSp>
        <p:nvGrpSpPr>
          <p:cNvPr id="13" name="Group 57"/>
          <p:cNvGrpSpPr>
            <a:grpSpLocks noChangeAspect="1"/>
          </p:cNvGrpSpPr>
          <p:nvPr/>
        </p:nvGrpSpPr>
        <p:grpSpPr>
          <a:xfrm rot="939328">
            <a:off x="2467995" y="1950334"/>
            <a:ext cx="643372" cy="1970615"/>
            <a:chOff x="2197054" y="2821455"/>
            <a:chExt cx="233917" cy="714519"/>
          </a:xfrm>
        </p:grpSpPr>
        <p:sp>
          <p:nvSpPr>
            <p:cNvPr id="14" name="Cube 13"/>
            <p:cNvSpPr/>
            <p:nvPr/>
          </p:nvSpPr>
          <p:spPr>
            <a:xfrm rot="4373614">
              <a:off x="1921858" y="3096651"/>
              <a:ext cx="714519" cy="164127"/>
            </a:xfrm>
            <a:prstGeom prst="cube">
              <a:avLst>
                <a:gd name="adj" fmla="val 69376"/>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rot="4373614">
              <a:off x="2128503" y="3150749"/>
              <a:ext cx="441989" cy="162947"/>
            </a:xfrm>
            <a:prstGeom prst="cube">
              <a:avLst>
                <a:gd name="adj" fmla="val 69376"/>
              </a:avLst>
            </a:prstGeom>
            <a:blipFill>
              <a:blip r:embed="rId5" cstate="print"/>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926551" y="2320412"/>
            <a:ext cx="894819" cy="348453"/>
          </a:xfrm>
          <a:prstGeom prst="rect">
            <a:avLst/>
          </a:prstGeom>
          <a:noFill/>
        </p:spPr>
        <p:txBody>
          <a:bodyPr wrap="square" rtlCol="0">
            <a:spAutoFit/>
          </a:bodyPr>
          <a:lstStyle/>
          <a:p>
            <a:pPr algn="ctr"/>
            <a:r>
              <a:rPr lang="en-US" sz="2000" dirty="0" smtClean="0"/>
              <a:t>Source</a:t>
            </a:r>
            <a:endParaRPr lang="en-US" sz="2000" dirty="0"/>
          </a:p>
        </p:txBody>
      </p:sp>
      <p:sp>
        <p:nvSpPr>
          <p:cNvPr id="17" name="TextBox 16"/>
          <p:cNvSpPr txBox="1"/>
          <p:nvPr/>
        </p:nvSpPr>
        <p:spPr>
          <a:xfrm>
            <a:off x="1834722" y="2571950"/>
            <a:ext cx="460885" cy="321649"/>
          </a:xfrm>
          <a:prstGeom prst="rect">
            <a:avLst/>
          </a:prstGeom>
          <a:noFill/>
        </p:spPr>
        <p:txBody>
          <a:bodyPr wrap="square" rtlCol="0">
            <a:spAutoFit/>
          </a:bodyPr>
          <a:lstStyle/>
          <a:p>
            <a:r>
              <a:rPr lang="en-US" dirty="0" err="1" smtClean="0"/>
              <a:t>h</a:t>
            </a:r>
            <a:r>
              <a:rPr lang="en-US" dirty="0" err="1" smtClean="0">
                <a:latin typeface="Symbol" pitchFamily="18" charset="2"/>
              </a:rPr>
              <a:t>n</a:t>
            </a:r>
            <a:endParaRPr lang="en-US" dirty="0">
              <a:latin typeface="Symbol" pitchFamily="18" charset="2"/>
            </a:endParaRPr>
          </a:p>
        </p:txBody>
      </p:sp>
      <p:sp>
        <p:nvSpPr>
          <p:cNvPr id="18" name="TextBox 17"/>
          <p:cNvSpPr txBox="1"/>
          <p:nvPr/>
        </p:nvSpPr>
        <p:spPr>
          <a:xfrm>
            <a:off x="2137829" y="1550931"/>
            <a:ext cx="1050556" cy="348453"/>
          </a:xfrm>
          <a:prstGeom prst="rect">
            <a:avLst/>
          </a:prstGeom>
          <a:noFill/>
        </p:spPr>
        <p:txBody>
          <a:bodyPr wrap="square" rtlCol="0">
            <a:spAutoFit/>
          </a:bodyPr>
          <a:lstStyle/>
          <a:p>
            <a:pPr algn="ctr"/>
            <a:r>
              <a:rPr lang="en-US" sz="2000" dirty="0" smtClean="0"/>
              <a:t>Sample</a:t>
            </a:r>
            <a:endParaRPr lang="en-US" sz="2000" dirty="0"/>
          </a:p>
        </p:txBody>
      </p:sp>
      <p:sp>
        <p:nvSpPr>
          <p:cNvPr id="19" name="Freeform 97"/>
          <p:cNvSpPr>
            <a:spLocks noChangeAspect="1"/>
          </p:cNvSpPr>
          <p:nvPr/>
        </p:nvSpPr>
        <p:spPr bwMode="auto">
          <a:xfrm rot="324265" flipH="1">
            <a:off x="1681139" y="2893619"/>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0" name="Litebulb"/>
          <p:cNvSpPr>
            <a:spLocks noEditPoints="1" noChangeArrowheads="1"/>
          </p:cNvSpPr>
          <p:nvPr/>
        </p:nvSpPr>
        <p:spPr bwMode="auto">
          <a:xfrm>
            <a:off x="1175810" y="2727400"/>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21" name="Freeform 97"/>
          <p:cNvSpPr>
            <a:spLocks noChangeAspect="1"/>
          </p:cNvSpPr>
          <p:nvPr/>
        </p:nvSpPr>
        <p:spPr bwMode="auto">
          <a:xfrm rot="324265" flipH="1">
            <a:off x="1670078" y="2926801"/>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22" name="Freeform 97"/>
          <p:cNvSpPr>
            <a:spLocks noChangeAspect="1"/>
          </p:cNvSpPr>
          <p:nvPr/>
        </p:nvSpPr>
        <p:spPr bwMode="auto">
          <a:xfrm rot="324265" flipH="1">
            <a:off x="1647957" y="2959982"/>
            <a:ext cx="710444" cy="133799"/>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nvGrpSpPr>
          <p:cNvPr id="23" name="Group 22"/>
          <p:cNvGrpSpPr/>
          <p:nvPr/>
        </p:nvGrpSpPr>
        <p:grpSpPr>
          <a:xfrm>
            <a:off x="3129501" y="2936655"/>
            <a:ext cx="743625" cy="200162"/>
            <a:chOff x="3201202" y="5921186"/>
            <a:chExt cx="853865" cy="229835"/>
          </a:xfrm>
        </p:grpSpPr>
        <p:sp>
          <p:nvSpPr>
            <p:cNvPr id="24" name="Freeform 97"/>
            <p:cNvSpPr>
              <a:spLocks noChangeAspect="1"/>
            </p:cNvSpPr>
            <p:nvPr/>
          </p:nvSpPr>
          <p:spPr bwMode="auto">
            <a:xfrm rot="324265" flipH="1">
              <a:off x="3239303" y="5921186"/>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solidFill>
              <a:schemeClr val="bg1"/>
            </a:solid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5" name="Freeform 97"/>
            <p:cNvSpPr>
              <a:spLocks noChangeAspect="1"/>
            </p:cNvSpPr>
            <p:nvPr/>
          </p:nvSpPr>
          <p:spPr bwMode="auto">
            <a:xfrm rot="324265" flipH="1">
              <a:off x="3226602" y="59592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8000">
                  <a:alpha val="40000"/>
                </a:srgbClr>
              </a:solidFill>
              <a:round/>
              <a:headEnd type="triangle" w="med" len="lg"/>
              <a:tailEnd/>
            </a:ln>
          </p:spPr>
          <p:txBody>
            <a:bodyPr/>
            <a:lstStyle/>
            <a:p>
              <a:endParaRPr lang="en-US" sz="2400">
                <a:solidFill>
                  <a:prstClr val="black"/>
                </a:solidFill>
              </a:endParaRPr>
            </a:p>
          </p:txBody>
        </p:sp>
        <p:sp>
          <p:nvSpPr>
            <p:cNvPr id="26" name="Freeform 97"/>
            <p:cNvSpPr>
              <a:spLocks noChangeAspect="1"/>
            </p:cNvSpPr>
            <p:nvPr/>
          </p:nvSpPr>
          <p:spPr bwMode="auto">
            <a:xfrm rot="324265" flipH="1">
              <a:off x="3201202" y="5997387"/>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0000FF">
                  <a:alpha val="40000"/>
                </a:srgbClr>
              </a:solidFill>
              <a:round/>
              <a:headEnd type="triangle" w="med" len="lg"/>
              <a:tailEnd/>
            </a:ln>
          </p:spPr>
          <p:txBody>
            <a:bodyPr/>
            <a:lstStyle/>
            <a:p>
              <a:endParaRPr lang="en-US" sz="2400">
                <a:solidFill>
                  <a:prstClr val="black"/>
                </a:solidFill>
              </a:endParaRPr>
            </a:p>
          </p:txBody>
        </p:sp>
      </p:grpSp>
      <p:pic>
        <p:nvPicPr>
          <p:cNvPr id="27" name="Picture 5"/>
          <p:cNvPicPr>
            <a:picLocks noChangeAspect="1" noChangeArrowheads="1"/>
          </p:cNvPicPr>
          <p:nvPr/>
        </p:nvPicPr>
        <p:blipFill>
          <a:blip r:embed="rId6" cstate="print"/>
          <a:srcRect/>
          <a:stretch>
            <a:fillRect/>
          </a:stretch>
        </p:blipFill>
        <p:spPr bwMode="auto">
          <a:xfrm>
            <a:off x="4403644" y="4482156"/>
            <a:ext cx="2685822" cy="2321414"/>
          </a:xfrm>
          <a:prstGeom prst="rect">
            <a:avLst/>
          </a:prstGeom>
          <a:noFill/>
          <a:ln w="9525">
            <a:noFill/>
            <a:miter lim="800000"/>
            <a:headEnd/>
            <a:tailEnd/>
          </a:ln>
        </p:spPr>
      </p:pic>
      <p:sp>
        <p:nvSpPr>
          <p:cNvPr id="28" name="TextBox 27"/>
          <p:cNvSpPr txBox="1"/>
          <p:nvPr/>
        </p:nvSpPr>
        <p:spPr>
          <a:xfrm>
            <a:off x="7151918" y="5203379"/>
            <a:ext cx="2144486" cy="646331"/>
          </a:xfrm>
          <a:prstGeom prst="rect">
            <a:avLst/>
          </a:prstGeom>
          <a:noFill/>
        </p:spPr>
        <p:txBody>
          <a:bodyPr wrap="square" rtlCol="0">
            <a:spAutoFit/>
          </a:bodyPr>
          <a:lstStyle/>
          <a:p>
            <a:r>
              <a:rPr lang="en-US" dirty="0" smtClean="0">
                <a:solidFill>
                  <a:srgbClr val="FF0000"/>
                </a:solidFill>
              </a:rPr>
              <a:t>Looks like </a:t>
            </a:r>
            <a:r>
              <a:rPr lang="en-US" dirty="0" err="1" smtClean="0">
                <a:solidFill>
                  <a:srgbClr val="FF0000"/>
                </a:solidFill>
              </a:rPr>
              <a:t>vibronic</a:t>
            </a:r>
            <a:r>
              <a:rPr lang="en-US" dirty="0" smtClean="0">
                <a:solidFill>
                  <a:srgbClr val="FF0000"/>
                </a:solidFill>
              </a:rPr>
              <a:t> structure but isn’t.</a:t>
            </a:r>
            <a:endParaRPr lang="en-US" dirty="0">
              <a:solidFill>
                <a:srgbClr val="FF0000"/>
              </a:solidFill>
            </a:endParaRPr>
          </a:p>
        </p:txBody>
      </p:sp>
      <p:sp>
        <p:nvSpPr>
          <p:cNvPr id="29" name="Rectangle 28"/>
          <p:cNvSpPr/>
          <p:nvPr/>
        </p:nvSpPr>
        <p:spPr>
          <a:xfrm>
            <a:off x="2324718" y="3924819"/>
            <a:ext cx="1162498" cy="369332"/>
          </a:xfrm>
          <a:prstGeom prst="rect">
            <a:avLst/>
          </a:prstGeom>
        </p:spPr>
        <p:txBody>
          <a:bodyPr wrap="none">
            <a:spAutoFit/>
          </a:bodyPr>
          <a:lstStyle/>
          <a:p>
            <a:r>
              <a:rPr lang="en-US" dirty="0" smtClean="0"/>
              <a:t>Glass-ZrO</a:t>
            </a:r>
            <a:r>
              <a:rPr lang="en-US" baseline="-25000" dirty="0" smtClean="0"/>
              <a:t>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0" y="1213528"/>
          <a:ext cx="4563572" cy="3494159"/>
        </p:xfrm>
        <a:graphic>
          <a:graphicData uri="http://schemas.openxmlformats.org/presentationml/2006/ole">
            <p:oleObj spid="_x0000_s292866" name="Graph" r:id="rId3" imgW="3901320" imgH="2986920" progId="Origin50.Graph">
              <p:embed/>
            </p:oleObj>
          </a:graphicData>
        </a:graphic>
      </p:graphicFrame>
      <p:sp>
        <p:nvSpPr>
          <p:cNvPr id="3"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Side Note: Etalon Effect</a:t>
            </a:r>
            <a:endParaRPr lang="en-US" sz="3200" b="1" u="sng" dirty="0">
              <a:solidFill>
                <a:schemeClr val="tx2"/>
              </a:solidFill>
            </a:endParaRPr>
          </a:p>
        </p:txBody>
      </p:sp>
      <p:sp>
        <p:nvSpPr>
          <p:cNvPr id="4" name="Rectangle 3"/>
          <p:cNvSpPr/>
          <p:nvPr/>
        </p:nvSpPr>
        <p:spPr>
          <a:xfrm>
            <a:off x="2654423" y="713791"/>
            <a:ext cx="3810595" cy="461665"/>
          </a:xfrm>
          <a:prstGeom prst="rect">
            <a:avLst/>
          </a:prstGeom>
        </p:spPr>
        <p:txBody>
          <a:bodyPr wrap="none">
            <a:spAutoFit/>
          </a:bodyPr>
          <a:lstStyle/>
          <a:p>
            <a:r>
              <a:rPr lang="en-US" sz="2400" dirty="0" smtClean="0"/>
              <a:t>(</a:t>
            </a:r>
            <a:r>
              <a:rPr lang="en-US" sz="2400" dirty="0" err="1" smtClean="0"/>
              <a:t>Fabry–Pérot</a:t>
            </a:r>
            <a:r>
              <a:rPr lang="en-US" sz="2400" dirty="0" smtClean="0"/>
              <a:t> interferometer)</a:t>
            </a:r>
            <a:endParaRPr lang="en-US" sz="2400" dirty="0"/>
          </a:p>
        </p:txBody>
      </p:sp>
      <p:pic>
        <p:nvPicPr>
          <p:cNvPr id="292867" name="Picture 3"/>
          <p:cNvPicPr>
            <a:picLocks noChangeAspect="1" noChangeArrowheads="1"/>
          </p:cNvPicPr>
          <p:nvPr/>
        </p:nvPicPr>
        <p:blipFill>
          <a:blip r:embed="rId4" cstate="print"/>
          <a:srcRect/>
          <a:stretch>
            <a:fillRect/>
          </a:stretch>
        </p:blipFill>
        <p:spPr bwMode="auto">
          <a:xfrm>
            <a:off x="32658" y="5182118"/>
            <a:ext cx="4195705" cy="1512592"/>
          </a:xfrm>
          <a:prstGeom prst="rect">
            <a:avLst/>
          </a:prstGeom>
          <a:noFill/>
          <a:ln w="9525">
            <a:noFill/>
            <a:miter lim="800000"/>
            <a:headEnd/>
            <a:tailEnd/>
          </a:ln>
        </p:spPr>
      </p:pic>
      <p:sp>
        <p:nvSpPr>
          <p:cNvPr id="7" name="Rectangle 6"/>
          <p:cNvSpPr/>
          <p:nvPr/>
        </p:nvSpPr>
        <p:spPr>
          <a:xfrm>
            <a:off x="241054" y="4721002"/>
            <a:ext cx="3890039" cy="461665"/>
          </a:xfrm>
          <a:prstGeom prst="rect">
            <a:avLst/>
          </a:prstGeom>
        </p:spPr>
        <p:txBody>
          <a:bodyPr wrap="none">
            <a:spAutoFit/>
          </a:bodyPr>
          <a:lstStyle/>
          <a:p>
            <a:r>
              <a:rPr lang="en-US" sz="2400" dirty="0" smtClean="0"/>
              <a:t>Can be used to calc thickness</a:t>
            </a:r>
            <a:endParaRPr lang="en-US" sz="2400" dirty="0"/>
          </a:p>
        </p:txBody>
      </p:sp>
      <p:sp>
        <p:nvSpPr>
          <p:cNvPr id="8" name="Rectangle 7"/>
          <p:cNvSpPr/>
          <p:nvPr/>
        </p:nvSpPr>
        <p:spPr>
          <a:xfrm>
            <a:off x="4383227" y="1333274"/>
            <a:ext cx="4972666" cy="2308324"/>
          </a:xfrm>
          <a:prstGeom prst="rect">
            <a:avLst/>
          </a:prstGeom>
        </p:spPr>
        <p:txBody>
          <a:bodyPr wrap="square">
            <a:spAutoFit/>
          </a:bodyPr>
          <a:lstStyle/>
          <a:p>
            <a:r>
              <a:rPr lang="en-US" sz="2400" b="1" dirty="0" smtClean="0"/>
              <a:t>Troubleshooting</a:t>
            </a:r>
            <a:r>
              <a:rPr lang="en-US" sz="2400" dirty="0" smtClean="0"/>
              <a:t>: </a:t>
            </a:r>
          </a:p>
          <a:p>
            <a:r>
              <a:rPr lang="en-US" sz="2400" dirty="0" smtClean="0"/>
              <a:t>	            </a:t>
            </a:r>
            <a:r>
              <a:rPr lang="en-US" sz="2400" u="sng" dirty="0" err="1" smtClean="0"/>
              <a:t>vibronic</a:t>
            </a:r>
            <a:r>
              <a:rPr lang="en-US" sz="2400" dirty="0" smtClean="0"/>
              <a:t>   vs.   </a:t>
            </a:r>
            <a:r>
              <a:rPr lang="en-US" sz="2400" u="sng" dirty="0" smtClean="0"/>
              <a:t>Etalon</a:t>
            </a:r>
          </a:p>
          <a:p>
            <a:r>
              <a:rPr lang="en-US" sz="2400" dirty="0" smtClean="0"/>
              <a:t>change ∠           same	           shift</a:t>
            </a:r>
          </a:p>
          <a:p>
            <a:r>
              <a:rPr lang="en-US" sz="2400" dirty="0" smtClean="0"/>
              <a:t>film thickness   same	           shift</a:t>
            </a:r>
          </a:p>
          <a:p>
            <a:r>
              <a:rPr lang="en-US" sz="2400" dirty="0" smtClean="0"/>
              <a:t>oil		 same	              -</a:t>
            </a:r>
          </a:p>
          <a:p>
            <a:endParaRPr lang="en-US" sz="2400" dirty="0"/>
          </a:p>
        </p:txBody>
      </p:sp>
      <p:pic>
        <p:nvPicPr>
          <p:cNvPr id="292869" name="Picture 5" descr="Related image"/>
          <p:cNvPicPr>
            <a:picLocks noChangeAspect="1" noChangeArrowheads="1"/>
          </p:cNvPicPr>
          <p:nvPr/>
        </p:nvPicPr>
        <p:blipFill>
          <a:blip r:embed="rId5" cstate="print"/>
          <a:srcRect/>
          <a:stretch>
            <a:fillRect/>
          </a:stretch>
        </p:blipFill>
        <p:spPr bwMode="auto">
          <a:xfrm>
            <a:off x="5304518" y="3392542"/>
            <a:ext cx="2805339" cy="2105311"/>
          </a:xfrm>
          <a:prstGeom prst="rect">
            <a:avLst/>
          </a:prstGeom>
          <a:noFill/>
        </p:spPr>
      </p:pic>
      <p:sp>
        <p:nvSpPr>
          <p:cNvPr id="10" name="TextBox 9"/>
          <p:cNvSpPr txBox="1"/>
          <p:nvPr/>
        </p:nvSpPr>
        <p:spPr>
          <a:xfrm>
            <a:off x="4996530" y="5573482"/>
            <a:ext cx="3668486" cy="1015663"/>
          </a:xfrm>
          <a:prstGeom prst="rect">
            <a:avLst/>
          </a:prstGeom>
          <a:noFill/>
        </p:spPr>
        <p:txBody>
          <a:bodyPr wrap="square" rtlCol="0">
            <a:spAutoFit/>
          </a:bodyPr>
          <a:lstStyle/>
          <a:p>
            <a:pPr marL="228600" indent="-174625">
              <a:buFont typeface="Arial" pitchFamily="34" charset="0"/>
              <a:buChar char="•"/>
            </a:pPr>
            <a:r>
              <a:rPr lang="en-US" sz="2000" dirty="0" smtClean="0"/>
              <a:t>remove air-solid interface</a:t>
            </a:r>
          </a:p>
          <a:p>
            <a:pPr marL="228600" indent="-174625">
              <a:buFont typeface="Arial" pitchFamily="34" charset="0"/>
              <a:buChar char="•"/>
            </a:pPr>
            <a:r>
              <a:rPr lang="en-US" sz="2000" dirty="0" smtClean="0"/>
              <a:t>non-planar</a:t>
            </a:r>
          </a:p>
          <a:p>
            <a:pPr marL="228600" indent="-174625">
              <a:buFont typeface="Arial" pitchFamily="34" charset="0"/>
              <a:buChar char="•"/>
            </a:pPr>
            <a:r>
              <a:rPr lang="en-US" sz="2000" dirty="0" smtClean="0"/>
              <a:t>refractive index change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28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28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Outline</a:t>
            </a:r>
            <a:endParaRPr lang="en-US" sz="3200" b="1" u="sng" dirty="0">
              <a:solidFill>
                <a:schemeClr val="tx2"/>
              </a:solidFill>
            </a:endParaRPr>
          </a:p>
        </p:txBody>
      </p:sp>
      <p:sp>
        <p:nvSpPr>
          <p:cNvPr id="6" name="Rectangle 5"/>
          <p:cNvSpPr/>
          <p:nvPr/>
        </p:nvSpPr>
        <p:spPr>
          <a:xfrm>
            <a:off x="457201" y="1487488"/>
            <a:ext cx="4298949" cy="4616648"/>
          </a:xfrm>
          <a:prstGeom prst="rect">
            <a:avLst/>
          </a:prstGeom>
        </p:spPr>
        <p:txBody>
          <a:bodyPr wrap="square">
            <a:spAutoFit/>
          </a:bodyPr>
          <a:lstStyle/>
          <a:p>
            <a:pPr>
              <a:spcAft>
                <a:spcPts val="1200"/>
              </a:spcAft>
            </a:pPr>
            <a:r>
              <a:rPr lang="en-US" sz="2400" dirty="0" smtClean="0"/>
              <a:t>1) Beer's Law</a:t>
            </a:r>
          </a:p>
          <a:p>
            <a:pPr>
              <a:spcAft>
                <a:spcPts val="1200"/>
              </a:spcAft>
            </a:pPr>
            <a:r>
              <a:rPr lang="en-US" sz="2400" dirty="0" smtClean="0"/>
              <a:t>2) Absorption Spectrum</a:t>
            </a:r>
          </a:p>
          <a:p>
            <a:r>
              <a:rPr lang="en-US" sz="2400" dirty="0" smtClean="0"/>
              <a:t>3) Instrument Components</a:t>
            </a:r>
          </a:p>
          <a:p>
            <a:pPr marL="457200" indent="114300">
              <a:buFont typeface="Arial" pitchFamily="34" charset="0"/>
              <a:buChar char="•"/>
            </a:pPr>
            <a:r>
              <a:rPr lang="en-US" sz="2000" dirty="0" smtClean="0"/>
              <a:t>Light sources</a:t>
            </a:r>
          </a:p>
          <a:p>
            <a:pPr marL="457200" indent="114300">
              <a:buFont typeface="Arial" pitchFamily="34" charset="0"/>
              <a:buChar char="•"/>
            </a:pPr>
            <a:r>
              <a:rPr lang="en-US" sz="2000" dirty="0" err="1" smtClean="0"/>
              <a:t>Monochrometers</a:t>
            </a:r>
            <a:endParaRPr lang="en-US" sz="2000" dirty="0" smtClean="0"/>
          </a:p>
          <a:p>
            <a:pPr marL="457200" indent="114300">
              <a:buFont typeface="Arial" pitchFamily="34" charset="0"/>
              <a:buChar char="•"/>
            </a:pPr>
            <a:r>
              <a:rPr lang="en-US" sz="2000" dirty="0" smtClean="0"/>
              <a:t>Detectors</a:t>
            </a:r>
          </a:p>
          <a:p>
            <a:pPr marL="457200" indent="114300">
              <a:buFont typeface="Arial" pitchFamily="34" charset="0"/>
              <a:buChar char="•"/>
            </a:pPr>
            <a:r>
              <a:rPr lang="en-US" sz="2000" dirty="0" smtClean="0"/>
              <a:t>Other components</a:t>
            </a:r>
          </a:p>
          <a:p>
            <a:pPr marL="457200" indent="114300">
              <a:spcAft>
                <a:spcPts val="1200"/>
              </a:spcAft>
              <a:buFont typeface="Arial" pitchFamily="34" charset="0"/>
              <a:buChar char="•"/>
            </a:pPr>
            <a:r>
              <a:rPr lang="en-US" sz="2000" dirty="0" smtClean="0"/>
              <a:t>The sample</a:t>
            </a:r>
          </a:p>
          <a:p>
            <a:pPr>
              <a:spcAft>
                <a:spcPts val="1200"/>
              </a:spcAft>
            </a:pPr>
            <a:r>
              <a:rPr lang="en-US" sz="2400" dirty="0" smtClean="0">
                <a:solidFill>
                  <a:srgbClr val="FF0000"/>
                </a:solidFill>
              </a:rPr>
              <a:t>4) Instrument Architectures</a:t>
            </a:r>
          </a:p>
          <a:p>
            <a:pPr>
              <a:spcAft>
                <a:spcPts val="1200"/>
              </a:spcAft>
            </a:pPr>
            <a:r>
              <a:rPr lang="en-US" sz="2400" dirty="0" smtClean="0"/>
              <a:t>5) Applications</a:t>
            </a:r>
          </a:p>
          <a:p>
            <a:pPr>
              <a:spcAft>
                <a:spcPts val="1200"/>
              </a:spcAft>
            </a:pPr>
            <a:r>
              <a:rPr lang="en-US" sz="2400" dirty="0" smtClean="0"/>
              <a:t>6) Limitations</a:t>
            </a:r>
            <a:endParaRPr lang="en-US" sz="2400" dirty="0"/>
          </a:p>
        </p:txBody>
      </p:sp>
      <p:grpSp>
        <p:nvGrpSpPr>
          <p:cNvPr id="2" name="Group 9"/>
          <p:cNvGrpSpPr/>
          <p:nvPr/>
        </p:nvGrpSpPr>
        <p:grpSpPr>
          <a:xfrm>
            <a:off x="4888817" y="2435613"/>
            <a:ext cx="3864364" cy="1450334"/>
            <a:chOff x="393311" y="1651942"/>
            <a:chExt cx="3864364" cy="1450334"/>
          </a:xfrm>
        </p:grpSpPr>
        <p:sp>
          <p:nvSpPr>
            <p:cNvPr id="11" name="Cube 10"/>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3" name="Oval 12"/>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5" name="Cube 14"/>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7" name="TextBox 16"/>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8" name="Cube 17"/>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0"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Instrument Architectures</a:t>
            </a:r>
            <a:endParaRPr lang="en-US" sz="3200" b="1" u="sng" dirty="0">
              <a:solidFill>
                <a:schemeClr val="tx2"/>
              </a:solidFill>
            </a:endParaRPr>
          </a:p>
        </p:txBody>
      </p:sp>
      <p:sp>
        <p:nvSpPr>
          <p:cNvPr id="3" name="Rectangle 2"/>
          <p:cNvSpPr/>
          <p:nvPr/>
        </p:nvSpPr>
        <p:spPr>
          <a:xfrm>
            <a:off x="321506" y="3512155"/>
            <a:ext cx="4109971" cy="523220"/>
          </a:xfrm>
          <a:prstGeom prst="rect">
            <a:avLst/>
          </a:prstGeom>
        </p:spPr>
        <p:txBody>
          <a:bodyPr wrap="none">
            <a:spAutoFit/>
          </a:bodyPr>
          <a:lstStyle/>
          <a:p>
            <a:r>
              <a:rPr lang="en-US" sz="2800" dirty="0" err="1" smtClean="0">
                <a:latin typeface="Tahoma" pitchFamily="34" charset="0"/>
                <a:ea typeface="Tahoma" pitchFamily="34" charset="0"/>
                <a:cs typeface="Tahoma" pitchFamily="34" charset="0"/>
              </a:rPr>
              <a:t>A</a:t>
            </a:r>
            <a:r>
              <a:rPr lang="en-US" sz="2800" baseline="-25000" dirty="0" err="1" smtClean="0">
                <a:latin typeface="Tahoma" pitchFamily="34" charset="0"/>
                <a:ea typeface="Tahoma" pitchFamily="34" charset="0"/>
                <a:cs typeface="Tahoma" pitchFamily="34" charset="0"/>
              </a:rPr>
              <a:t>all</a:t>
            </a:r>
            <a:r>
              <a:rPr lang="en-US" sz="2800" dirty="0" smtClean="0">
                <a:latin typeface="Tahoma" pitchFamily="34" charset="0"/>
                <a:ea typeface="Tahoma" pitchFamily="34" charset="0"/>
                <a:cs typeface="Tahoma" pitchFamily="34" charset="0"/>
              </a:rPr>
              <a:t> - </a:t>
            </a:r>
            <a:r>
              <a:rPr lang="en-US" sz="2800" dirty="0" err="1" smtClean="0">
                <a:latin typeface="Tahoma" pitchFamily="34" charset="0"/>
                <a:ea typeface="Tahoma" pitchFamily="34" charset="0"/>
                <a:cs typeface="Tahoma" pitchFamily="34" charset="0"/>
              </a:rPr>
              <a:t>A</a:t>
            </a:r>
            <a:r>
              <a:rPr lang="en-US" sz="2800" baseline="-25000" dirty="0" err="1" smtClean="0">
                <a:latin typeface="Tahoma" pitchFamily="34" charset="0"/>
                <a:ea typeface="Tahoma" pitchFamily="34" charset="0"/>
                <a:cs typeface="Tahoma" pitchFamily="34" charset="0"/>
              </a:rPr>
              <a:t>background</a:t>
            </a:r>
            <a:r>
              <a:rPr lang="en-US" sz="2800" dirty="0" smtClean="0">
                <a:latin typeface="Tahoma" pitchFamily="34" charset="0"/>
                <a:ea typeface="Tahoma" pitchFamily="34" charset="0"/>
                <a:cs typeface="Tahoma" pitchFamily="34" charset="0"/>
              </a:rPr>
              <a:t>  =  </a:t>
            </a:r>
            <a:r>
              <a:rPr lang="en-US" sz="2800" dirty="0" err="1" smtClean="0">
                <a:latin typeface="Tahoma" pitchFamily="34" charset="0"/>
                <a:ea typeface="Tahoma" pitchFamily="34" charset="0"/>
                <a:cs typeface="Tahoma" pitchFamily="34" charset="0"/>
              </a:rPr>
              <a:t>A</a:t>
            </a:r>
            <a:r>
              <a:rPr lang="en-US" sz="2800" baseline="-25000" dirty="0" err="1" smtClean="0">
                <a:latin typeface="Tahoma" pitchFamily="34" charset="0"/>
                <a:ea typeface="Tahoma" pitchFamily="34" charset="0"/>
                <a:cs typeface="Tahoma" pitchFamily="34" charset="0"/>
              </a:rPr>
              <a:t>sample</a:t>
            </a:r>
            <a:endParaRPr lang="en-US" sz="2800" baseline="-25000" dirty="0">
              <a:latin typeface="Tahoma" pitchFamily="34" charset="0"/>
              <a:ea typeface="Tahoma" pitchFamily="34" charset="0"/>
              <a:cs typeface="Tahoma" pitchFamily="34" charset="0"/>
            </a:endParaRPr>
          </a:p>
        </p:txBody>
      </p:sp>
      <p:pic>
        <p:nvPicPr>
          <p:cNvPr id="4" name="Picture 3"/>
          <p:cNvPicPr>
            <a:picLocks noChangeAspect="1" noChangeArrowheads="1"/>
          </p:cNvPicPr>
          <p:nvPr/>
        </p:nvPicPr>
        <p:blipFill>
          <a:blip r:embed="rId2" cstate="print"/>
          <a:srcRect/>
          <a:stretch>
            <a:fillRect/>
          </a:stretch>
        </p:blipFill>
        <p:spPr bwMode="auto">
          <a:xfrm>
            <a:off x="355600" y="2331085"/>
            <a:ext cx="476593" cy="1058036"/>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1660526" y="2309786"/>
            <a:ext cx="561785" cy="1130962"/>
          </a:xfrm>
          <a:prstGeom prst="rect">
            <a:avLst/>
          </a:prstGeom>
          <a:noFill/>
          <a:ln w="9525">
            <a:noFill/>
            <a:miter lim="800000"/>
            <a:headEnd/>
            <a:tailEnd/>
          </a:ln>
        </p:spPr>
      </p:pic>
      <p:sp>
        <p:nvSpPr>
          <p:cNvPr id="6" name="Oval 5"/>
          <p:cNvSpPr/>
          <p:nvPr/>
        </p:nvSpPr>
        <p:spPr>
          <a:xfrm>
            <a:off x="3779044" y="2924017"/>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72681" y="2951003"/>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03638" y="2824003"/>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76663" y="3233579"/>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70300" y="3260565"/>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710782" y="3133565"/>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786188" y="2723993"/>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803651" y="3069272"/>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902869" y="3133568"/>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895725" y="3012125"/>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93344" y="2788287"/>
            <a:ext cx="45719" cy="45719"/>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500" y="4381500"/>
            <a:ext cx="4699000" cy="830997"/>
          </a:xfrm>
          <a:prstGeom prst="rect">
            <a:avLst/>
          </a:prstGeom>
          <a:noFill/>
        </p:spPr>
        <p:txBody>
          <a:bodyPr wrap="square" rtlCol="0">
            <a:spAutoFit/>
          </a:bodyPr>
          <a:lstStyle/>
          <a:p>
            <a:pPr algn="ctr"/>
            <a:r>
              <a:rPr lang="en-US" sz="2400" dirty="0" smtClean="0"/>
              <a:t>How do we measure background (reference) and sample?</a:t>
            </a:r>
            <a:endParaRPr lang="en-US" sz="2400" dirty="0"/>
          </a:p>
        </p:txBody>
      </p:sp>
      <p:sp>
        <p:nvSpPr>
          <p:cNvPr id="18" name="TextBox 17"/>
          <p:cNvSpPr txBox="1"/>
          <p:nvPr/>
        </p:nvSpPr>
        <p:spPr>
          <a:xfrm>
            <a:off x="4856178" y="2301687"/>
            <a:ext cx="3868373" cy="2431435"/>
          </a:xfrm>
          <a:prstGeom prst="rect">
            <a:avLst/>
          </a:prstGeom>
          <a:noFill/>
        </p:spPr>
        <p:txBody>
          <a:bodyPr wrap="square" rtlCol="0">
            <a:spAutoFit/>
          </a:bodyPr>
          <a:lstStyle/>
          <a:p>
            <a:pPr>
              <a:spcAft>
                <a:spcPts val="1200"/>
              </a:spcAft>
            </a:pPr>
            <a:r>
              <a:rPr lang="en-US" sz="2400" u="sng" dirty="0" smtClean="0"/>
              <a:t>Architectures</a:t>
            </a:r>
          </a:p>
          <a:p>
            <a:pPr marL="342900">
              <a:spcAft>
                <a:spcPts val="1200"/>
              </a:spcAft>
            </a:pPr>
            <a:r>
              <a:rPr lang="en-US" sz="2400" dirty="0" smtClean="0"/>
              <a:t>1)  Single Beam</a:t>
            </a:r>
          </a:p>
          <a:p>
            <a:pPr marL="342900">
              <a:spcAft>
                <a:spcPts val="1200"/>
              </a:spcAft>
            </a:pPr>
            <a:r>
              <a:rPr lang="en-US" sz="2400" dirty="0" smtClean="0"/>
              <a:t>2)  Double Beam</a:t>
            </a:r>
          </a:p>
          <a:p>
            <a:pPr marL="1092200" lvl="1" indent="165100">
              <a:spcAft>
                <a:spcPts val="1200"/>
              </a:spcAft>
              <a:buFont typeface="Arial" pitchFamily="34" charset="0"/>
              <a:buChar char="•"/>
            </a:pPr>
            <a:r>
              <a:rPr lang="en-US" sz="2000" dirty="0" smtClean="0"/>
              <a:t>Spatially Separated</a:t>
            </a:r>
          </a:p>
          <a:p>
            <a:pPr marL="1092200" lvl="1" indent="165100">
              <a:spcAft>
                <a:spcPts val="1200"/>
              </a:spcAft>
              <a:buFont typeface="Arial" pitchFamily="34" charset="0"/>
              <a:buChar char="•"/>
            </a:pPr>
            <a:r>
              <a:rPr lang="en-US" sz="2000" dirty="0" smtClean="0"/>
              <a:t>Temporally Separated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Single Beam Instrument</a:t>
            </a:r>
            <a:endParaRPr lang="en-US" sz="3200" b="1" u="sng" dirty="0">
              <a:solidFill>
                <a:schemeClr val="tx2"/>
              </a:solidFill>
            </a:endParaRPr>
          </a:p>
        </p:txBody>
      </p:sp>
      <p:grpSp>
        <p:nvGrpSpPr>
          <p:cNvPr id="25" name="Group 24"/>
          <p:cNvGrpSpPr/>
          <p:nvPr/>
        </p:nvGrpSpPr>
        <p:grpSpPr>
          <a:xfrm>
            <a:off x="635762" y="714884"/>
            <a:ext cx="7859776" cy="1810201"/>
            <a:chOff x="635762" y="723273"/>
            <a:chExt cx="7859776" cy="1810201"/>
          </a:xfrm>
        </p:grpSpPr>
        <p:pic>
          <p:nvPicPr>
            <p:cNvPr id="19" name="Picture 6"/>
            <p:cNvPicPr>
              <a:picLocks noChangeAspect="1" noChangeArrowheads="1"/>
            </p:cNvPicPr>
            <p:nvPr/>
          </p:nvPicPr>
          <p:blipFill>
            <a:blip r:embed="rId2" cstate="print"/>
            <a:srcRect/>
            <a:stretch>
              <a:fillRect/>
            </a:stretch>
          </p:blipFill>
          <p:spPr bwMode="auto">
            <a:xfrm>
              <a:off x="635762" y="723273"/>
              <a:ext cx="7859776" cy="1810201"/>
            </a:xfrm>
            <a:prstGeom prst="rect">
              <a:avLst/>
            </a:prstGeom>
            <a:noFill/>
            <a:ln w="12700">
              <a:noFill/>
              <a:miter lim="800000"/>
              <a:headEnd/>
              <a:tailEnd/>
            </a:ln>
            <a:effectLst/>
          </p:spPr>
        </p:pic>
        <p:pic>
          <p:nvPicPr>
            <p:cNvPr id="222210" name="Picture 2"/>
            <p:cNvPicPr>
              <a:picLocks noChangeAspect="1" noChangeArrowheads="1"/>
            </p:cNvPicPr>
            <p:nvPr/>
          </p:nvPicPr>
          <p:blipFill>
            <a:blip r:embed="rId3" cstate="print"/>
            <a:srcRect/>
            <a:stretch>
              <a:fillRect/>
            </a:stretch>
          </p:blipFill>
          <p:spPr bwMode="auto">
            <a:xfrm>
              <a:off x="5511503" y="2024762"/>
              <a:ext cx="114597" cy="166686"/>
            </a:xfrm>
            <a:prstGeom prst="rect">
              <a:avLst/>
            </a:prstGeom>
            <a:noFill/>
            <a:ln w="9525">
              <a:noFill/>
              <a:miter lim="800000"/>
              <a:headEnd/>
              <a:tailEnd/>
            </a:ln>
          </p:spPr>
        </p:pic>
      </p:grpSp>
      <p:sp>
        <p:nvSpPr>
          <p:cNvPr id="21" name="TextBox 20"/>
          <p:cNvSpPr txBox="1"/>
          <p:nvPr/>
        </p:nvSpPr>
        <p:spPr>
          <a:xfrm>
            <a:off x="267399" y="2050016"/>
            <a:ext cx="3910317" cy="3816429"/>
          </a:xfrm>
          <a:prstGeom prst="rect">
            <a:avLst/>
          </a:prstGeom>
          <a:noFill/>
        </p:spPr>
        <p:txBody>
          <a:bodyPr wrap="square" rtlCol="0">
            <a:spAutoFit/>
          </a:bodyPr>
          <a:lstStyle/>
          <a:p>
            <a:r>
              <a:rPr lang="en-US" sz="2200" u="sng" dirty="0" smtClean="0"/>
              <a:t>Sequence of Events</a:t>
            </a:r>
          </a:p>
          <a:p>
            <a:pPr marL="342900"/>
            <a:r>
              <a:rPr lang="en-US" sz="2000" dirty="0" smtClean="0"/>
              <a:t>1)   Light Source On</a:t>
            </a:r>
          </a:p>
          <a:p>
            <a:pPr marL="800100" indent="-457200"/>
            <a:r>
              <a:rPr lang="en-US" sz="2000" dirty="0" smtClean="0"/>
              <a:t>2)   Reference in holder</a:t>
            </a:r>
          </a:p>
          <a:p>
            <a:pPr marL="800100" indent="-457200"/>
            <a:r>
              <a:rPr lang="en-US" sz="2000" dirty="0" smtClean="0"/>
              <a:t>3)   Open Shutter </a:t>
            </a:r>
          </a:p>
          <a:p>
            <a:pPr marL="800100" indent="-457200"/>
            <a:r>
              <a:rPr lang="en-US" sz="2000" dirty="0" smtClean="0"/>
              <a:t>4)   Measure light (P</a:t>
            </a:r>
            <a:r>
              <a:rPr lang="en-US" sz="2000" baseline="-25000" dirty="0" smtClean="0"/>
              <a:t>0</a:t>
            </a:r>
            <a:r>
              <a:rPr lang="en-US" sz="2000" dirty="0" smtClean="0"/>
              <a:t>)</a:t>
            </a:r>
          </a:p>
          <a:p>
            <a:pPr marL="800100" indent="-457200"/>
            <a:r>
              <a:rPr lang="en-US" sz="2000" dirty="0" smtClean="0"/>
              <a:t>5)   Raster </a:t>
            </a:r>
            <a:r>
              <a:rPr lang="en-US" sz="2000" dirty="0" smtClean="0">
                <a:latin typeface="Symbol" pitchFamily="18" charset="2"/>
              </a:rPr>
              <a:t>l </a:t>
            </a:r>
            <a:r>
              <a:rPr lang="en-US" sz="2000" dirty="0" smtClean="0"/>
              <a:t>and repeat 4</a:t>
            </a:r>
          </a:p>
          <a:p>
            <a:pPr marL="800100" indent="-457200"/>
            <a:r>
              <a:rPr lang="en-US" sz="2000" dirty="0" smtClean="0"/>
              <a:t>6)   Close Shutter</a:t>
            </a:r>
          </a:p>
          <a:p>
            <a:pPr marL="800100" indent="-457200"/>
            <a:r>
              <a:rPr lang="en-US" sz="2000" dirty="0" smtClean="0"/>
              <a:t>7)   Sample cell in holder</a:t>
            </a:r>
          </a:p>
          <a:p>
            <a:pPr marL="800100" indent="-457200"/>
            <a:r>
              <a:rPr lang="en-US" sz="2000" dirty="0" smtClean="0"/>
              <a:t>8)   Open Shutter </a:t>
            </a:r>
          </a:p>
          <a:p>
            <a:pPr marL="800100" indent="-457200"/>
            <a:r>
              <a:rPr lang="en-US" sz="2000" dirty="0" smtClean="0"/>
              <a:t>9)   Measure intensity (P)</a:t>
            </a:r>
          </a:p>
          <a:p>
            <a:pPr marL="800100" indent="-457200"/>
            <a:r>
              <a:rPr lang="en-US" sz="2000" dirty="0" smtClean="0"/>
              <a:t>10) Raster </a:t>
            </a:r>
            <a:r>
              <a:rPr lang="en-US" sz="2000" dirty="0" smtClean="0">
                <a:latin typeface="Symbol" pitchFamily="18" charset="2"/>
              </a:rPr>
              <a:t>l </a:t>
            </a:r>
            <a:r>
              <a:rPr lang="en-US" sz="2000" dirty="0" smtClean="0"/>
              <a:t>and repeat 9</a:t>
            </a:r>
          </a:p>
          <a:p>
            <a:pPr marL="800100" indent="-457200"/>
            <a:r>
              <a:rPr lang="en-US" sz="2000" dirty="0" smtClean="0"/>
              <a:t>11) Close Shutter</a:t>
            </a:r>
          </a:p>
        </p:txBody>
      </p:sp>
      <p:sp>
        <p:nvSpPr>
          <p:cNvPr id="22" name="Rectangle 14"/>
          <p:cNvSpPr>
            <a:spLocks noChangeArrowheads="1"/>
          </p:cNvSpPr>
          <p:nvPr/>
        </p:nvSpPr>
        <p:spPr bwMode="auto">
          <a:xfrm>
            <a:off x="222045" y="6084523"/>
            <a:ext cx="3990975" cy="561975"/>
          </a:xfrm>
          <a:prstGeom prst="rect">
            <a:avLst/>
          </a:prstGeom>
          <a:noFill/>
          <a:ln w="9525">
            <a:noFill/>
            <a:miter lim="800000"/>
            <a:headEnd/>
            <a:tailEnd/>
          </a:ln>
          <a:effectLst/>
        </p:spPr>
        <p:txBody>
          <a:bodyPr lIns="0" tIns="0" rIns="0" bIns="0"/>
          <a:lstStyle/>
          <a:p>
            <a:pPr algn="ctr" eaLnBrk="1" hangingPunct="1">
              <a:spcBef>
                <a:spcPct val="20000"/>
              </a:spcBef>
            </a:pPr>
            <a:r>
              <a:rPr lang="en-GB" sz="2800" dirty="0" smtClean="0"/>
              <a:t>A </a:t>
            </a:r>
            <a:r>
              <a:rPr lang="en-GB" sz="2800" dirty="0"/>
              <a:t>= -</a:t>
            </a:r>
            <a:r>
              <a:rPr lang="en-GB" sz="2800" dirty="0" smtClean="0"/>
              <a:t>log </a:t>
            </a:r>
            <a:r>
              <a:rPr lang="en-GB" sz="2800" dirty="0"/>
              <a:t>T = </a:t>
            </a:r>
            <a:r>
              <a:rPr lang="en-GB" sz="2800" dirty="0" smtClean="0"/>
              <a:t>log </a:t>
            </a:r>
            <a:r>
              <a:rPr lang="en-GB" sz="2800" dirty="0"/>
              <a:t>P</a:t>
            </a:r>
            <a:r>
              <a:rPr lang="en-GB" sz="2800" baseline="-25000" dirty="0"/>
              <a:t>0</a:t>
            </a:r>
            <a:r>
              <a:rPr lang="en-GB" sz="2800" dirty="0"/>
              <a:t>/P</a:t>
            </a:r>
          </a:p>
        </p:txBody>
      </p:sp>
      <p:sp>
        <p:nvSpPr>
          <p:cNvPr id="23" name="TextBox 22"/>
          <p:cNvSpPr txBox="1"/>
          <p:nvPr/>
        </p:nvSpPr>
        <p:spPr>
          <a:xfrm>
            <a:off x="4712334" y="2771572"/>
            <a:ext cx="4297442" cy="3477875"/>
          </a:xfrm>
          <a:prstGeom prst="rect">
            <a:avLst/>
          </a:prstGeom>
          <a:noFill/>
        </p:spPr>
        <p:txBody>
          <a:bodyPr wrap="square" rtlCol="0">
            <a:spAutoFit/>
          </a:bodyPr>
          <a:lstStyle/>
          <a:p>
            <a:r>
              <a:rPr lang="en-US" sz="2000" b="1" u="sng" dirty="0" smtClean="0"/>
              <a:t>Pros:</a:t>
            </a:r>
          </a:p>
          <a:p>
            <a:pPr marL="228600"/>
            <a:r>
              <a:rPr lang="en-US" dirty="0" smtClean="0"/>
              <a:t>Simple</a:t>
            </a:r>
          </a:p>
          <a:p>
            <a:pPr marL="228600"/>
            <a:r>
              <a:rPr lang="en-US" dirty="0" smtClean="0"/>
              <a:t>Less expensive</a:t>
            </a:r>
          </a:p>
          <a:p>
            <a:pPr marL="228600"/>
            <a:r>
              <a:rPr lang="en-US" dirty="0" smtClean="0"/>
              <a:t>Less optics</a:t>
            </a:r>
          </a:p>
          <a:p>
            <a:pPr marL="228600"/>
            <a:r>
              <a:rPr lang="en-US" dirty="0" smtClean="0"/>
              <a:t>Less moving parts</a:t>
            </a:r>
          </a:p>
          <a:p>
            <a:pPr marL="228600"/>
            <a:r>
              <a:rPr lang="en-US" dirty="0" smtClean="0"/>
              <a:t>Higher light intensity</a:t>
            </a:r>
          </a:p>
          <a:p>
            <a:pPr marL="228600"/>
            <a:r>
              <a:rPr lang="en-US" dirty="0" smtClean="0"/>
              <a:t>Can use the same </a:t>
            </a:r>
            <a:r>
              <a:rPr lang="en-US" dirty="0" err="1" smtClean="0"/>
              <a:t>cuvette</a:t>
            </a:r>
            <a:endParaRPr lang="en-US" dirty="0" smtClean="0"/>
          </a:p>
          <a:p>
            <a:pPr marL="228600"/>
            <a:endParaRPr lang="en-US" dirty="0" smtClean="0"/>
          </a:p>
          <a:p>
            <a:r>
              <a:rPr lang="en-US" sz="2000" b="1" u="sng" dirty="0" smtClean="0"/>
              <a:t>Cons:</a:t>
            </a:r>
          </a:p>
          <a:p>
            <a:pPr marL="228600"/>
            <a:r>
              <a:rPr lang="en-US" dirty="0" smtClean="0"/>
              <a:t>Changes over time</a:t>
            </a:r>
          </a:p>
          <a:p>
            <a:pPr marL="228600"/>
            <a:r>
              <a:rPr lang="en-US" dirty="0" smtClean="0"/>
              <a:t>Better for short term experiments</a:t>
            </a:r>
          </a:p>
          <a:p>
            <a:pPr marL="228600"/>
            <a:r>
              <a:rPr lang="en-US" dirty="0" smtClean="0"/>
              <a:t>Manually move samples</a:t>
            </a:r>
          </a:p>
        </p:txBody>
      </p:sp>
      <p:pic>
        <p:nvPicPr>
          <p:cNvPr id="9" name="Picture 8"/>
          <p:cNvPicPr>
            <a:picLocks noChangeAspect="1" noChangeArrowheads="1"/>
          </p:cNvPicPr>
          <p:nvPr/>
        </p:nvPicPr>
        <p:blipFill>
          <a:blip r:embed="rId4" cstate="print"/>
          <a:srcRect/>
          <a:stretch>
            <a:fillRect/>
          </a:stretch>
        </p:blipFill>
        <p:spPr bwMode="auto">
          <a:xfrm>
            <a:off x="3358859" y="4427035"/>
            <a:ext cx="307130" cy="681828"/>
          </a:xfrm>
          <a:prstGeom prst="rect">
            <a:avLst/>
          </a:prstGeom>
          <a:noFill/>
          <a:ln w="9525">
            <a:noFill/>
            <a:miter lim="800000"/>
            <a:headEnd/>
            <a:tailEnd/>
          </a:ln>
        </p:spPr>
      </p:pic>
      <p:pic>
        <p:nvPicPr>
          <p:cNvPr id="10" name="Picture 9"/>
          <p:cNvPicPr>
            <a:picLocks noChangeAspect="1" noChangeArrowheads="1"/>
          </p:cNvPicPr>
          <p:nvPr/>
        </p:nvPicPr>
        <p:blipFill>
          <a:blip r:embed="rId5" cstate="print"/>
          <a:srcRect/>
          <a:stretch>
            <a:fillRect/>
          </a:stretch>
        </p:blipFill>
        <p:spPr bwMode="auto">
          <a:xfrm>
            <a:off x="3220878" y="2877423"/>
            <a:ext cx="379831" cy="7646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164328" y="1246188"/>
            <a:ext cx="3303148" cy="5201424"/>
          </a:xfrm>
          <a:prstGeom prst="rect">
            <a:avLst/>
          </a:prstGeom>
          <a:noFill/>
        </p:spPr>
        <p:txBody>
          <a:bodyPr wrap="none">
            <a:spAutoFit/>
          </a:bodyPr>
          <a:lstStyle/>
          <a:p>
            <a:r>
              <a:rPr lang="en-US" sz="2200" u="sng" dirty="0" smtClean="0"/>
              <a:t>Compensates for:</a:t>
            </a:r>
          </a:p>
          <a:p>
            <a:pPr marL="227013">
              <a:spcAft>
                <a:spcPts val="1200"/>
              </a:spcAft>
            </a:pPr>
            <a:r>
              <a:rPr lang="en-US" sz="2200" dirty="0" smtClean="0"/>
              <a:t>1)  Lamp Fluctuations</a:t>
            </a:r>
          </a:p>
          <a:p>
            <a:pPr marL="227013">
              <a:spcAft>
                <a:spcPts val="1200"/>
              </a:spcAft>
            </a:pPr>
            <a:endParaRPr lang="en-US" sz="2200" dirty="0" smtClean="0"/>
          </a:p>
          <a:p>
            <a:pPr marL="227013">
              <a:spcAft>
                <a:spcPts val="1200"/>
              </a:spcAft>
            </a:pPr>
            <a:endParaRPr lang="en-US" sz="2200" dirty="0" smtClean="0"/>
          </a:p>
          <a:p>
            <a:pPr marL="227013">
              <a:spcAft>
                <a:spcPts val="1200"/>
              </a:spcAft>
            </a:pPr>
            <a:endParaRPr lang="en-US" sz="2200" dirty="0" smtClean="0"/>
          </a:p>
          <a:p>
            <a:pPr marL="227013">
              <a:spcAft>
                <a:spcPts val="1200"/>
              </a:spcAft>
            </a:pPr>
            <a:endParaRPr lang="en-US" sz="2200" dirty="0" smtClean="0"/>
          </a:p>
          <a:p>
            <a:pPr marL="227013">
              <a:spcAft>
                <a:spcPts val="1200"/>
              </a:spcAft>
            </a:pPr>
            <a:r>
              <a:rPr lang="en-US" sz="2200" dirty="0" smtClean="0"/>
              <a:t>2)  Temperature changes</a:t>
            </a:r>
          </a:p>
          <a:p>
            <a:pPr marL="227013">
              <a:spcAft>
                <a:spcPts val="1200"/>
              </a:spcAft>
            </a:pPr>
            <a:r>
              <a:rPr lang="en-US" sz="2200" dirty="0" smtClean="0"/>
              <a:t>3)  Amplifier changes</a:t>
            </a:r>
          </a:p>
          <a:p>
            <a:pPr marL="227013">
              <a:spcAft>
                <a:spcPts val="1200"/>
              </a:spcAft>
            </a:pPr>
            <a:r>
              <a:rPr lang="en-US" sz="2200" dirty="0" smtClean="0"/>
              <a:t>4)  Electromagnetic noise</a:t>
            </a:r>
          </a:p>
          <a:p>
            <a:pPr marL="227013">
              <a:spcAft>
                <a:spcPts val="1200"/>
              </a:spcAft>
            </a:pPr>
            <a:r>
              <a:rPr lang="en-US" sz="2200" dirty="0" smtClean="0"/>
              <a:t>5)  Voltage spikes</a:t>
            </a:r>
          </a:p>
          <a:p>
            <a:pPr marL="227013">
              <a:spcAft>
                <a:spcPts val="1200"/>
              </a:spcAft>
            </a:pPr>
            <a:r>
              <a:rPr lang="en-US" sz="2200" dirty="0" smtClean="0"/>
              <a:t>6)  Continuous recording</a:t>
            </a:r>
          </a:p>
        </p:txBody>
      </p:sp>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Double Beam Instrument</a:t>
            </a:r>
            <a:endParaRPr lang="en-US" sz="3200" b="1" u="sng" dirty="0">
              <a:solidFill>
                <a:schemeClr val="tx2"/>
              </a:solidFill>
            </a:endParaRPr>
          </a:p>
        </p:txBody>
      </p:sp>
      <p:pic>
        <p:nvPicPr>
          <p:cNvPr id="9" name="Picture 7"/>
          <p:cNvPicPr>
            <a:picLocks noChangeAspect="1" noChangeArrowheads="1"/>
          </p:cNvPicPr>
          <p:nvPr/>
        </p:nvPicPr>
        <p:blipFill>
          <a:blip r:embed="rId2" cstate="print"/>
          <a:srcRect/>
          <a:stretch>
            <a:fillRect/>
          </a:stretch>
        </p:blipFill>
        <p:spPr bwMode="auto">
          <a:xfrm>
            <a:off x="439738" y="1514636"/>
            <a:ext cx="3914651" cy="1407110"/>
          </a:xfrm>
          <a:prstGeom prst="rect">
            <a:avLst/>
          </a:prstGeom>
          <a:noFill/>
          <a:ln w="12700">
            <a:noFill/>
            <a:miter lim="800000"/>
            <a:headEnd/>
            <a:tailEnd/>
          </a:ln>
          <a:effectLst/>
        </p:spPr>
      </p:pic>
      <p:pic>
        <p:nvPicPr>
          <p:cNvPr id="10" name="Picture 5"/>
          <p:cNvPicPr>
            <a:picLocks noChangeAspect="1" noChangeArrowheads="1"/>
          </p:cNvPicPr>
          <p:nvPr/>
        </p:nvPicPr>
        <p:blipFill>
          <a:blip r:embed="rId3" cstate="print"/>
          <a:srcRect/>
          <a:stretch>
            <a:fillRect/>
          </a:stretch>
        </p:blipFill>
        <p:spPr bwMode="auto">
          <a:xfrm>
            <a:off x="292880" y="4400449"/>
            <a:ext cx="4077784" cy="1845579"/>
          </a:xfrm>
          <a:prstGeom prst="rect">
            <a:avLst/>
          </a:prstGeom>
          <a:noFill/>
          <a:ln w="12700">
            <a:noFill/>
            <a:miter lim="800000"/>
            <a:headEnd/>
            <a:tailEnd/>
          </a:ln>
          <a:effectLst/>
        </p:spPr>
      </p:pic>
      <p:sp>
        <p:nvSpPr>
          <p:cNvPr id="11" name="TextBox 10"/>
          <p:cNvSpPr txBox="1"/>
          <p:nvPr/>
        </p:nvSpPr>
        <p:spPr>
          <a:xfrm>
            <a:off x="342900" y="877072"/>
            <a:ext cx="2593247" cy="430887"/>
          </a:xfrm>
          <a:prstGeom prst="rect">
            <a:avLst/>
          </a:prstGeom>
          <a:noFill/>
        </p:spPr>
        <p:txBody>
          <a:bodyPr wrap="square" rtlCol="0">
            <a:spAutoFit/>
          </a:bodyPr>
          <a:lstStyle/>
          <a:p>
            <a:pPr>
              <a:spcAft>
                <a:spcPts val="1200"/>
              </a:spcAft>
            </a:pPr>
            <a:r>
              <a:rPr lang="en-US" sz="2200" dirty="0" smtClean="0"/>
              <a:t>Spatially Separated</a:t>
            </a:r>
          </a:p>
        </p:txBody>
      </p:sp>
      <p:pic>
        <p:nvPicPr>
          <p:cNvPr id="12" name="Picture 2" descr="http://zeiss-campus.magnet.fsu.edu/tutorials/arclampinstability/arclampstabilityfigure1.jpg"/>
          <p:cNvPicPr>
            <a:picLocks noChangeAspect="1" noChangeArrowheads="1"/>
          </p:cNvPicPr>
          <p:nvPr/>
        </p:nvPicPr>
        <p:blipFill>
          <a:blip r:embed="rId4" cstate="print"/>
          <a:srcRect/>
          <a:stretch>
            <a:fillRect/>
          </a:stretch>
        </p:blipFill>
        <p:spPr bwMode="auto">
          <a:xfrm>
            <a:off x="5128735" y="2256639"/>
            <a:ext cx="3493621" cy="1627463"/>
          </a:xfrm>
          <a:prstGeom prst="rect">
            <a:avLst/>
          </a:prstGeom>
          <a:noFill/>
        </p:spPr>
      </p:pic>
      <p:sp>
        <p:nvSpPr>
          <p:cNvPr id="13" name="TextBox 12"/>
          <p:cNvSpPr txBox="1"/>
          <p:nvPr/>
        </p:nvSpPr>
        <p:spPr>
          <a:xfrm>
            <a:off x="369465" y="4005896"/>
            <a:ext cx="3355247" cy="430887"/>
          </a:xfrm>
          <a:prstGeom prst="rect">
            <a:avLst/>
          </a:prstGeom>
          <a:noFill/>
        </p:spPr>
        <p:txBody>
          <a:bodyPr wrap="square" rtlCol="0">
            <a:spAutoFit/>
          </a:bodyPr>
          <a:lstStyle/>
          <a:p>
            <a:pPr>
              <a:spcAft>
                <a:spcPts val="1200"/>
              </a:spcAft>
            </a:pPr>
            <a:r>
              <a:rPr lang="en-US" sz="2200" dirty="0" smtClean="0"/>
              <a:t>Temporally Separated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Double Beam Instrument: Spatial</a:t>
            </a:r>
            <a:endParaRPr lang="en-US" sz="3200" b="1" u="sng" dirty="0">
              <a:solidFill>
                <a:schemeClr val="tx2"/>
              </a:solidFill>
            </a:endParaRPr>
          </a:p>
        </p:txBody>
      </p:sp>
      <p:sp>
        <p:nvSpPr>
          <p:cNvPr id="21" name="TextBox 20"/>
          <p:cNvSpPr txBox="1"/>
          <p:nvPr/>
        </p:nvSpPr>
        <p:spPr>
          <a:xfrm>
            <a:off x="225455" y="2981195"/>
            <a:ext cx="5437114" cy="2492990"/>
          </a:xfrm>
          <a:prstGeom prst="rect">
            <a:avLst/>
          </a:prstGeom>
          <a:noFill/>
        </p:spPr>
        <p:txBody>
          <a:bodyPr wrap="square" rtlCol="0">
            <a:spAutoFit/>
          </a:bodyPr>
          <a:lstStyle/>
          <a:p>
            <a:r>
              <a:rPr lang="en-US" sz="2200" u="sng" dirty="0" smtClean="0"/>
              <a:t>Sequence of Events</a:t>
            </a:r>
          </a:p>
          <a:p>
            <a:pPr marL="342900"/>
            <a:r>
              <a:rPr lang="en-US" sz="2200" dirty="0" smtClean="0"/>
              <a:t>1)  Light Source On</a:t>
            </a:r>
          </a:p>
          <a:p>
            <a:pPr marL="800100" indent="-457200"/>
            <a:r>
              <a:rPr lang="en-US" sz="2200" dirty="0" smtClean="0"/>
              <a:t>2)  Reference and sample in holder</a:t>
            </a:r>
          </a:p>
          <a:p>
            <a:pPr marL="800100" indent="-457200"/>
            <a:r>
              <a:rPr lang="en-US" sz="2200" dirty="0" smtClean="0"/>
              <a:t>3)  Open Shutter</a:t>
            </a:r>
          </a:p>
          <a:p>
            <a:pPr marL="800100" indent="-457200"/>
            <a:r>
              <a:rPr lang="en-US" sz="2200" dirty="0" smtClean="0"/>
              <a:t>4)  Measure detector 1 (P</a:t>
            </a:r>
            <a:r>
              <a:rPr lang="en-US" sz="2200" baseline="-25000" dirty="0" smtClean="0"/>
              <a:t>0</a:t>
            </a:r>
            <a:r>
              <a:rPr lang="en-US" sz="2200" dirty="0" smtClean="0"/>
              <a:t>) and 2 (P)</a:t>
            </a:r>
          </a:p>
          <a:p>
            <a:pPr marL="800100" indent="-457200"/>
            <a:r>
              <a:rPr lang="en-US" sz="2200" dirty="0" smtClean="0"/>
              <a:t>5)  Raster </a:t>
            </a:r>
            <a:r>
              <a:rPr lang="en-US" sz="2200" dirty="0" smtClean="0">
                <a:latin typeface="Symbol" pitchFamily="18" charset="2"/>
              </a:rPr>
              <a:t>l</a:t>
            </a:r>
            <a:r>
              <a:rPr lang="en-US" sz="2200" dirty="0" smtClean="0"/>
              <a:t> and repeat 4</a:t>
            </a:r>
          </a:p>
          <a:p>
            <a:pPr marL="800100" indent="-457200"/>
            <a:r>
              <a:rPr lang="en-US" sz="2200" dirty="0" smtClean="0"/>
              <a:t>6)  Close Shutter</a:t>
            </a:r>
          </a:p>
        </p:txBody>
      </p:sp>
      <p:sp>
        <p:nvSpPr>
          <p:cNvPr id="22" name="Rectangle 14"/>
          <p:cNvSpPr>
            <a:spLocks noChangeArrowheads="1"/>
          </p:cNvSpPr>
          <p:nvPr/>
        </p:nvSpPr>
        <p:spPr bwMode="auto">
          <a:xfrm>
            <a:off x="523628" y="5782520"/>
            <a:ext cx="3990975" cy="561975"/>
          </a:xfrm>
          <a:prstGeom prst="rect">
            <a:avLst/>
          </a:prstGeom>
          <a:noFill/>
          <a:ln w="9525">
            <a:noFill/>
            <a:miter lim="800000"/>
            <a:headEnd/>
            <a:tailEnd/>
          </a:ln>
          <a:effectLst/>
        </p:spPr>
        <p:txBody>
          <a:bodyPr lIns="0" tIns="0" rIns="0" bIns="0"/>
          <a:lstStyle/>
          <a:p>
            <a:pPr algn="ctr" eaLnBrk="1" hangingPunct="1">
              <a:spcBef>
                <a:spcPct val="20000"/>
              </a:spcBef>
            </a:pPr>
            <a:r>
              <a:rPr lang="en-GB" sz="2800" dirty="0" smtClean="0"/>
              <a:t>A </a:t>
            </a:r>
            <a:r>
              <a:rPr lang="en-GB" sz="2800" dirty="0"/>
              <a:t>= -</a:t>
            </a:r>
            <a:r>
              <a:rPr lang="en-GB" sz="2800" dirty="0" smtClean="0"/>
              <a:t>log </a:t>
            </a:r>
            <a:r>
              <a:rPr lang="en-GB" sz="2800" dirty="0"/>
              <a:t>T = </a:t>
            </a:r>
            <a:r>
              <a:rPr lang="en-GB" sz="2800" dirty="0" smtClean="0"/>
              <a:t>log </a:t>
            </a:r>
            <a:r>
              <a:rPr lang="en-GB" sz="2800" dirty="0"/>
              <a:t>P</a:t>
            </a:r>
            <a:r>
              <a:rPr lang="en-GB" sz="2800" baseline="-25000" dirty="0"/>
              <a:t>0</a:t>
            </a:r>
            <a:r>
              <a:rPr lang="en-GB" sz="2800" dirty="0"/>
              <a:t>/P</a:t>
            </a:r>
          </a:p>
        </p:txBody>
      </p:sp>
      <p:sp>
        <p:nvSpPr>
          <p:cNvPr id="23" name="TextBox 22"/>
          <p:cNvSpPr txBox="1"/>
          <p:nvPr/>
        </p:nvSpPr>
        <p:spPr>
          <a:xfrm>
            <a:off x="5190507" y="3174244"/>
            <a:ext cx="4297442" cy="2646878"/>
          </a:xfrm>
          <a:prstGeom prst="rect">
            <a:avLst/>
          </a:prstGeom>
          <a:noFill/>
        </p:spPr>
        <p:txBody>
          <a:bodyPr wrap="square" rtlCol="0">
            <a:spAutoFit/>
          </a:bodyPr>
          <a:lstStyle/>
          <a:p>
            <a:r>
              <a:rPr lang="en-US" sz="2000" b="1" u="sng" dirty="0" smtClean="0"/>
              <a:t>Pros:</a:t>
            </a:r>
          </a:p>
          <a:p>
            <a:pPr marL="228600"/>
            <a:r>
              <a:rPr lang="en-US" dirty="0" smtClean="0"/>
              <a:t>Both samples simultaneously</a:t>
            </a:r>
          </a:p>
          <a:p>
            <a:pPr marL="228600"/>
            <a:r>
              <a:rPr lang="en-US" dirty="0" smtClean="0"/>
              <a:t>Less moving parts (than temporal)</a:t>
            </a:r>
          </a:p>
          <a:p>
            <a:pPr marL="228600"/>
            <a:endParaRPr lang="en-US" dirty="0" smtClean="0"/>
          </a:p>
          <a:p>
            <a:r>
              <a:rPr lang="en-US" sz="2000" b="1" u="sng" dirty="0" smtClean="0"/>
              <a:t>Cons:</a:t>
            </a:r>
          </a:p>
          <a:p>
            <a:pPr marL="228600"/>
            <a:r>
              <a:rPr lang="en-US" dirty="0" smtClean="0"/>
              <a:t>Two different </a:t>
            </a:r>
            <a:r>
              <a:rPr lang="en-US" dirty="0" err="1" smtClean="0"/>
              <a:t>cuvettes</a:t>
            </a:r>
            <a:endParaRPr lang="en-US" dirty="0" smtClean="0"/>
          </a:p>
          <a:p>
            <a:pPr marL="228600"/>
            <a:r>
              <a:rPr lang="en-US" dirty="0" smtClean="0"/>
              <a:t>Two different detectors</a:t>
            </a:r>
          </a:p>
          <a:p>
            <a:pPr marL="228600"/>
            <a:r>
              <a:rPr lang="en-US" dirty="0" smtClean="0"/>
              <a:t>½ the intensity</a:t>
            </a:r>
          </a:p>
          <a:p>
            <a:pPr marL="228600"/>
            <a:r>
              <a:rPr lang="en-US" dirty="0" smtClean="0"/>
              <a:t>More expensive</a:t>
            </a:r>
          </a:p>
        </p:txBody>
      </p:sp>
      <p:pic>
        <p:nvPicPr>
          <p:cNvPr id="9" name="Picture 7"/>
          <p:cNvPicPr>
            <a:picLocks noChangeAspect="1" noChangeArrowheads="1"/>
          </p:cNvPicPr>
          <p:nvPr/>
        </p:nvPicPr>
        <p:blipFill>
          <a:blip r:embed="rId2" cstate="print"/>
          <a:srcRect/>
          <a:stretch>
            <a:fillRect/>
          </a:stretch>
        </p:blipFill>
        <p:spPr bwMode="auto">
          <a:xfrm>
            <a:off x="1513527" y="793181"/>
            <a:ext cx="5985179" cy="2151355"/>
          </a:xfrm>
          <a:prstGeom prst="rect">
            <a:avLst/>
          </a:prstGeom>
          <a:noFill/>
          <a:ln w="12700">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Absorption by the Numbers</a:t>
            </a:r>
            <a:endParaRPr lang="en-US" sz="3200" b="1" u="sng" dirty="0">
              <a:solidFill>
                <a:schemeClr val="tx2"/>
              </a:solidFill>
            </a:endParaRPr>
          </a:p>
        </p:txBody>
      </p:sp>
      <p:sp>
        <p:nvSpPr>
          <p:cNvPr id="5" name="TextBox 4"/>
          <p:cNvSpPr txBox="1"/>
          <p:nvPr/>
        </p:nvSpPr>
        <p:spPr>
          <a:xfrm>
            <a:off x="3493441" y="11811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6" name="Cube 5"/>
          <p:cNvSpPr/>
          <p:nvPr/>
        </p:nvSpPr>
        <p:spPr>
          <a:xfrm>
            <a:off x="4788356" y="1018613"/>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292729" y="1702384"/>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8" name="Freeform 97"/>
          <p:cNvSpPr>
            <a:spLocks noChangeAspect="1"/>
          </p:cNvSpPr>
          <p:nvPr/>
        </p:nvSpPr>
        <p:spPr bwMode="auto">
          <a:xfrm rot="324265" flipH="1">
            <a:off x="3888590" y="1350773"/>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9" name="Freeform 97"/>
          <p:cNvSpPr>
            <a:spLocks noChangeAspect="1"/>
          </p:cNvSpPr>
          <p:nvPr/>
        </p:nvSpPr>
        <p:spPr bwMode="auto">
          <a:xfrm rot="324265" flipH="1">
            <a:off x="5102276" y="1389063"/>
            <a:ext cx="815764" cy="68426"/>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8" name="Rectangle 4"/>
          <p:cNvSpPr>
            <a:spLocks noChangeArrowheads="1"/>
          </p:cNvSpPr>
          <p:nvPr/>
        </p:nvSpPr>
        <p:spPr bwMode="auto">
          <a:xfrm>
            <a:off x="4835525" y="2927349"/>
            <a:ext cx="2578100" cy="987425"/>
          </a:xfrm>
          <a:prstGeom prst="rect">
            <a:avLst/>
          </a:prstGeom>
          <a:noFill/>
          <a:ln w="9525">
            <a:noFill/>
            <a:miter lim="800000"/>
            <a:headEnd/>
            <a:tailEnd/>
          </a:ln>
          <a:effectLst/>
        </p:spPr>
        <p:txBody>
          <a:bodyPr lIns="0" tIns="0" rIns="0" bIns="0"/>
          <a:lstStyle/>
          <a:p>
            <a:pPr marL="342900" indent="-342900" algn="l" eaLnBrk="1" hangingPunct="1">
              <a:spcBef>
                <a:spcPct val="20000"/>
              </a:spcBef>
              <a:buFontTx/>
              <a:buChar char="•"/>
            </a:pPr>
            <a:r>
              <a:rPr lang="en-GB" sz="2800" dirty="0"/>
              <a:t>Transmittance:</a:t>
            </a:r>
            <a:endParaRPr lang="en-GB" sz="2800" dirty="0">
              <a:solidFill>
                <a:srgbClr val="FFFF00"/>
              </a:solidFill>
            </a:endParaRPr>
          </a:p>
          <a:p>
            <a:pPr marL="342900" indent="-342900" eaLnBrk="1" hangingPunct="1">
              <a:spcBef>
                <a:spcPct val="20000"/>
              </a:spcBef>
            </a:pPr>
            <a:r>
              <a:rPr lang="en-GB" sz="2800" dirty="0" smtClean="0"/>
              <a:t>		T </a:t>
            </a:r>
            <a:r>
              <a:rPr lang="en-GB" sz="2800" dirty="0"/>
              <a:t>= P/P</a:t>
            </a:r>
            <a:r>
              <a:rPr lang="en-GB" sz="2800" baseline="-25000" dirty="0"/>
              <a:t>0</a:t>
            </a:r>
          </a:p>
        </p:txBody>
      </p:sp>
      <p:sp>
        <p:nvSpPr>
          <p:cNvPr id="19" name="Rectangle 14"/>
          <p:cNvSpPr>
            <a:spLocks noChangeArrowheads="1"/>
          </p:cNvSpPr>
          <p:nvPr/>
        </p:nvSpPr>
        <p:spPr bwMode="auto">
          <a:xfrm>
            <a:off x="4838700" y="4038600"/>
            <a:ext cx="4591050" cy="1066800"/>
          </a:xfrm>
          <a:prstGeom prst="rect">
            <a:avLst/>
          </a:prstGeom>
          <a:noFill/>
          <a:ln w="9525">
            <a:noFill/>
            <a:miter lim="800000"/>
            <a:headEnd/>
            <a:tailEnd/>
          </a:ln>
          <a:effectLst/>
        </p:spPr>
        <p:txBody>
          <a:bodyPr lIns="0" tIns="0" rIns="0" bIns="0"/>
          <a:lstStyle/>
          <a:p>
            <a:pPr marL="342900" indent="-342900" algn="l" eaLnBrk="1" hangingPunct="1">
              <a:spcBef>
                <a:spcPct val="20000"/>
              </a:spcBef>
              <a:buFontTx/>
              <a:buChar char="•"/>
            </a:pPr>
            <a:r>
              <a:rPr lang="en-GB" sz="2800" dirty="0"/>
              <a:t>Absorbance: </a:t>
            </a:r>
          </a:p>
          <a:p>
            <a:pPr marL="342900" indent="-342900" eaLnBrk="1" hangingPunct="1">
              <a:spcBef>
                <a:spcPct val="20000"/>
              </a:spcBef>
            </a:pPr>
            <a:r>
              <a:rPr lang="en-GB" sz="2800" dirty="0" smtClean="0"/>
              <a:t>		A </a:t>
            </a:r>
            <a:r>
              <a:rPr lang="en-GB" sz="2800" dirty="0"/>
              <a:t>= -</a:t>
            </a:r>
            <a:r>
              <a:rPr lang="en-GB" sz="2800" dirty="0" smtClean="0"/>
              <a:t>log </a:t>
            </a:r>
            <a:r>
              <a:rPr lang="en-GB" sz="2800" dirty="0"/>
              <a:t>T = </a:t>
            </a:r>
            <a:r>
              <a:rPr lang="en-GB" sz="2800" dirty="0" smtClean="0"/>
              <a:t>log </a:t>
            </a:r>
            <a:r>
              <a:rPr lang="en-GB" sz="2800" dirty="0"/>
              <a:t>P</a:t>
            </a:r>
            <a:r>
              <a:rPr lang="en-GB" sz="2800" baseline="-25000" dirty="0"/>
              <a:t>0</a:t>
            </a:r>
            <a:r>
              <a:rPr lang="en-GB" sz="2800" dirty="0"/>
              <a:t>/P</a:t>
            </a:r>
          </a:p>
        </p:txBody>
      </p:sp>
      <p:pic>
        <p:nvPicPr>
          <p:cNvPr id="21" name="Picture 5" descr="C:\Fred\Academic\Electronic Spectroscopy\Figures\transmittance.bmp"/>
          <p:cNvPicPr>
            <a:picLocks noChangeAspect="1" noChangeArrowheads="1"/>
          </p:cNvPicPr>
          <p:nvPr/>
        </p:nvPicPr>
        <p:blipFill>
          <a:blip r:embed="rId3" cstate="print"/>
          <a:srcRect/>
          <a:stretch>
            <a:fillRect/>
          </a:stretch>
        </p:blipFill>
        <p:spPr bwMode="auto">
          <a:xfrm>
            <a:off x="1244600" y="5584825"/>
            <a:ext cx="6629400" cy="1066800"/>
          </a:xfrm>
          <a:prstGeom prst="rect">
            <a:avLst/>
          </a:prstGeom>
          <a:noFill/>
        </p:spPr>
      </p:pic>
      <p:sp>
        <p:nvSpPr>
          <p:cNvPr id="22" name="TextBox 21"/>
          <p:cNvSpPr txBox="1"/>
          <p:nvPr/>
        </p:nvSpPr>
        <p:spPr>
          <a:xfrm>
            <a:off x="5893741" y="1193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grpSp>
        <p:nvGrpSpPr>
          <p:cNvPr id="20" name="Group 7"/>
          <p:cNvGrpSpPr>
            <a:grpSpLocks/>
          </p:cNvGrpSpPr>
          <p:nvPr/>
        </p:nvGrpSpPr>
        <p:grpSpPr bwMode="auto">
          <a:xfrm>
            <a:off x="896938" y="3512024"/>
            <a:ext cx="2443163" cy="920753"/>
            <a:chOff x="3885" y="696"/>
            <a:chExt cx="1539" cy="580"/>
          </a:xfrm>
        </p:grpSpPr>
        <p:sp>
          <p:nvSpPr>
            <p:cNvPr id="23" name="AutoShape 9"/>
            <p:cNvSpPr>
              <a:spLocks noChangeArrowheads="1"/>
            </p:cNvSpPr>
            <p:nvPr/>
          </p:nvSpPr>
          <p:spPr bwMode="auto">
            <a:xfrm>
              <a:off x="3888" y="696"/>
              <a:ext cx="624" cy="576"/>
            </a:xfrm>
            <a:prstGeom prst="rightArrow">
              <a:avLst>
                <a:gd name="adj1" fmla="val 50000"/>
                <a:gd name="adj2" fmla="val 27083"/>
              </a:avLst>
            </a:prstGeom>
            <a:solidFill>
              <a:srgbClr val="FF0000">
                <a:alpha val="69804"/>
              </a:srgbClr>
            </a:solidFill>
            <a:ln w="9525">
              <a:noFill/>
              <a:miter lim="800000"/>
              <a:headEnd/>
              <a:tailEnd/>
            </a:ln>
            <a:effectLst/>
          </p:spPr>
          <p:txBody>
            <a:bodyPr wrap="none" anchor="ctr"/>
            <a:lstStyle/>
            <a:p>
              <a:endParaRPr lang="en-US"/>
            </a:p>
          </p:txBody>
        </p:sp>
        <p:sp>
          <p:nvSpPr>
            <p:cNvPr id="24" name="AutoShape 10"/>
            <p:cNvSpPr>
              <a:spLocks noChangeArrowheads="1"/>
            </p:cNvSpPr>
            <p:nvPr/>
          </p:nvSpPr>
          <p:spPr bwMode="auto">
            <a:xfrm>
              <a:off x="4944" y="804"/>
              <a:ext cx="480" cy="360"/>
            </a:xfrm>
            <a:prstGeom prst="rightArrow">
              <a:avLst>
                <a:gd name="adj1" fmla="val 50000"/>
                <a:gd name="adj2" fmla="val 33333"/>
              </a:avLst>
            </a:prstGeom>
            <a:solidFill>
              <a:srgbClr val="FF0000">
                <a:alpha val="69804"/>
              </a:srgbClr>
            </a:solidFill>
            <a:ln w="9525">
              <a:noFill/>
              <a:miter lim="800000"/>
              <a:headEnd/>
              <a:tailEnd/>
            </a:ln>
            <a:effectLst/>
          </p:spPr>
          <p:txBody>
            <a:bodyPr wrap="none" anchor="ctr"/>
            <a:lstStyle/>
            <a:p>
              <a:endParaRPr lang="en-US"/>
            </a:p>
          </p:txBody>
        </p:sp>
        <p:sp>
          <p:nvSpPr>
            <p:cNvPr id="25" name="Text Box 12"/>
            <p:cNvSpPr txBox="1">
              <a:spLocks noChangeArrowheads="1"/>
            </p:cNvSpPr>
            <p:nvPr/>
          </p:nvSpPr>
          <p:spPr bwMode="auto">
            <a:xfrm>
              <a:off x="3885" y="830"/>
              <a:ext cx="285" cy="446"/>
            </a:xfrm>
            <a:prstGeom prst="rect">
              <a:avLst/>
            </a:prstGeom>
            <a:noFill/>
            <a:ln w="9525">
              <a:noFill/>
              <a:miter lim="800000"/>
              <a:headEnd/>
              <a:tailEnd/>
            </a:ln>
            <a:effectLst/>
          </p:spPr>
          <p:txBody>
            <a:bodyPr wrap="none">
              <a:spAutoFit/>
            </a:bodyPr>
            <a:lstStyle/>
            <a:p>
              <a:pPr algn="l"/>
              <a:r>
                <a:rPr lang="en-US" sz="2400" b="1" dirty="0"/>
                <a:t>P</a:t>
              </a:r>
              <a:r>
                <a:rPr lang="en-US" sz="2400" b="1" baseline="-25000" dirty="0"/>
                <a:t>0</a:t>
              </a:r>
            </a:p>
            <a:p>
              <a:pPr algn="l"/>
              <a:endParaRPr lang="en-US" sz="2400" b="1" baseline="-25000" dirty="0"/>
            </a:p>
          </p:txBody>
        </p:sp>
      </p:grpSp>
      <p:sp>
        <p:nvSpPr>
          <p:cNvPr id="26" name="Cube 25"/>
          <p:cNvSpPr/>
          <p:nvPr/>
        </p:nvSpPr>
        <p:spPr>
          <a:xfrm>
            <a:off x="1930402" y="3377216"/>
            <a:ext cx="536473" cy="1348648"/>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35228" y="2911637"/>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28" name="Rectangle 27"/>
          <p:cNvSpPr/>
          <p:nvPr/>
        </p:nvSpPr>
        <p:spPr>
          <a:xfrm>
            <a:off x="752954" y="4298950"/>
            <a:ext cx="1154740" cy="369332"/>
          </a:xfrm>
          <a:prstGeom prst="rect">
            <a:avLst/>
          </a:prstGeom>
        </p:spPr>
        <p:txBody>
          <a:bodyPr wrap="none">
            <a:spAutoFit/>
          </a:bodyPr>
          <a:lstStyle/>
          <a:p>
            <a:r>
              <a:rPr lang="en-US" dirty="0" smtClean="0"/>
              <a:t>(power in)</a:t>
            </a:r>
            <a:endParaRPr lang="en-US" dirty="0"/>
          </a:p>
        </p:txBody>
      </p:sp>
      <p:sp>
        <p:nvSpPr>
          <p:cNvPr id="29" name="Text Box 12"/>
          <p:cNvSpPr txBox="1">
            <a:spLocks noChangeArrowheads="1"/>
          </p:cNvSpPr>
          <p:nvPr/>
        </p:nvSpPr>
        <p:spPr bwMode="auto">
          <a:xfrm>
            <a:off x="2592384" y="3734419"/>
            <a:ext cx="348172" cy="707886"/>
          </a:xfrm>
          <a:prstGeom prst="rect">
            <a:avLst/>
          </a:prstGeom>
          <a:noFill/>
          <a:ln w="9525">
            <a:noFill/>
            <a:miter lim="800000"/>
            <a:headEnd/>
            <a:tailEnd/>
          </a:ln>
          <a:effectLst/>
        </p:spPr>
        <p:txBody>
          <a:bodyPr wrap="none">
            <a:spAutoFit/>
          </a:bodyPr>
          <a:lstStyle/>
          <a:p>
            <a:pPr algn="l"/>
            <a:r>
              <a:rPr lang="en-US" sz="2400" b="1" dirty="0" smtClean="0"/>
              <a:t>P</a:t>
            </a:r>
            <a:endParaRPr lang="en-US" sz="2400" b="1" baseline="-25000" dirty="0"/>
          </a:p>
          <a:p>
            <a:pPr algn="l"/>
            <a:endParaRPr lang="en-US" sz="2400" b="1" baseline="-25000" dirty="0"/>
          </a:p>
        </p:txBody>
      </p:sp>
      <p:sp>
        <p:nvSpPr>
          <p:cNvPr id="30" name="Rectangle 29"/>
          <p:cNvSpPr/>
          <p:nvPr/>
        </p:nvSpPr>
        <p:spPr>
          <a:xfrm>
            <a:off x="2448404" y="4321141"/>
            <a:ext cx="1300612" cy="369332"/>
          </a:xfrm>
          <a:prstGeom prst="rect">
            <a:avLst/>
          </a:prstGeom>
        </p:spPr>
        <p:txBody>
          <a:bodyPr wrap="none">
            <a:spAutoFit/>
          </a:bodyPr>
          <a:lstStyle/>
          <a:p>
            <a:r>
              <a:rPr lang="en-US" dirty="0" smtClean="0"/>
              <a:t>(power out)</a:t>
            </a:r>
            <a:endParaRPr lang="en-US" dirty="0"/>
          </a:p>
        </p:txBody>
      </p:sp>
      <p:sp>
        <p:nvSpPr>
          <p:cNvPr id="33" name="Rectangle 32"/>
          <p:cNvSpPr/>
          <p:nvPr/>
        </p:nvSpPr>
        <p:spPr>
          <a:xfrm>
            <a:off x="2053803" y="2275443"/>
            <a:ext cx="5766643" cy="369332"/>
          </a:xfrm>
          <a:prstGeom prst="rect">
            <a:avLst/>
          </a:prstGeom>
        </p:spPr>
        <p:txBody>
          <a:bodyPr wrap="none">
            <a:spAutoFit/>
          </a:bodyPr>
          <a:lstStyle/>
          <a:p>
            <a:r>
              <a:rPr lang="en-US" dirty="0" smtClean="0"/>
              <a:t>We don’t measure absorbance. We measure transmittance.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6" grpId="0" animBg="1"/>
      <p:bldP spid="27" grpId="0"/>
      <p:bldP spid="28" grpId="0"/>
      <p:bldP spid="29" grpId="0"/>
      <p:bldP spid="3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cstate="print"/>
          <a:srcRect/>
          <a:stretch>
            <a:fillRect/>
          </a:stretch>
        </p:blipFill>
        <p:spPr bwMode="auto">
          <a:xfrm>
            <a:off x="3288484" y="814076"/>
            <a:ext cx="5767420" cy="2610297"/>
          </a:xfrm>
          <a:prstGeom prst="rect">
            <a:avLst/>
          </a:prstGeom>
          <a:noFill/>
          <a:ln w="12700">
            <a:noFill/>
            <a:miter lim="800000"/>
            <a:headEnd/>
            <a:tailEnd/>
          </a:ln>
          <a:effectLst/>
        </p:spPr>
      </p:pic>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Double Beam Instrument: Temporal</a:t>
            </a:r>
            <a:endParaRPr lang="en-US" sz="3200" b="1" u="sng" dirty="0">
              <a:solidFill>
                <a:schemeClr val="tx2"/>
              </a:solidFill>
            </a:endParaRPr>
          </a:p>
        </p:txBody>
      </p:sp>
      <p:sp>
        <p:nvSpPr>
          <p:cNvPr id="21" name="TextBox 20"/>
          <p:cNvSpPr txBox="1"/>
          <p:nvPr/>
        </p:nvSpPr>
        <p:spPr>
          <a:xfrm>
            <a:off x="225455" y="1966126"/>
            <a:ext cx="3868373" cy="4093428"/>
          </a:xfrm>
          <a:prstGeom prst="rect">
            <a:avLst/>
          </a:prstGeom>
          <a:noFill/>
        </p:spPr>
        <p:txBody>
          <a:bodyPr wrap="square" rtlCol="0">
            <a:spAutoFit/>
          </a:bodyPr>
          <a:lstStyle/>
          <a:p>
            <a:r>
              <a:rPr lang="en-US" sz="2000" u="sng" dirty="0" smtClean="0"/>
              <a:t>Sequence of Events</a:t>
            </a:r>
          </a:p>
          <a:p>
            <a:pPr marL="342900"/>
            <a:r>
              <a:rPr lang="en-US" sz="2000" dirty="0" smtClean="0"/>
              <a:t>1)  Light Source On</a:t>
            </a:r>
          </a:p>
          <a:p>
            <a:pPr marL="800100" indent="-457200"/>
            <a:r>
              <a:rPr lang="en-US" sz="2000" dirty="0" smtClean="0"/>
              <a:t>2)  Reference and sample</a:t>
            </a:r>
          </a:p>
          <a:p>
            <a:pPr marL="800100" indent="-457200"/>
            <a:r>
              <a:rPr lang="en-US" sz="2000" dirty="0" smtClean="0"/>
              <a:t>3)  Rotate Chopper</a:t>
            </a:r>
          </a:p>
          <a:p>
            <a:pPr marL="800100" indent="-457200"/>
            <a:r>
              <a:rPr lang="en-US" sz="2000" dirty="0" smtClean="0"/>
              <a:t>4)  Open Shutter</a:t>
            </a:r>
          </a:p>
          <a:p>
            <a:pPr marL="800100" indent="-457200"/>
            <a:r>
              <a:rPr lang="en-US" sz="2000" dirty="0" smtClean="0"/>
              <a:t>5)  Monitor detector</a:t>
            </a:r>
          </a:p>
          <a:p>
            <a:pPr marL="800100" indent="-457200"/>
            <a:endParaRPr lang="en-US" sz="2000" dirty="0" smtClean="0"/>
          </a:p>
          <a:p>
            <a:pPr marL="800100" indent="-457200"/>
            <a:endParaRPr lang="en-US" sz="2000" dirty="0" smtClean="0"/>
          </a:p>
          <a:p>
            <a:pPr marL="800100" indent="-457200"/>
            <a:endParaRPr lang="en-US" sz="2000" dirty="0" smtClean="0"/>
          </a:p>
          <a:p>
            <a:pPr marL="800100" indent="-457200"/>
            <a:endParaRPr lang="en-US" sz="2000" dirty="0" smtClean="0"/>
          </a:p>
          <a:p>
            <a:pPr marL="800100" indent="-457200"/>
            <a:endParaRPr lang="en-US" sz="2000" dirty="0" smtClean="0"/>
          </a:p>
          <a:p>
            <a:pPr marL="800100" indent="-457200"/>
            <a:r>
              <a:rPr lang="en-US" sz="2000" dirty="0" smtClean="0"/>
              <a:t>6)  Raster </a:t>
            </a:r>
            <a:r>
              <a:rPr lang="en-US" sz="2000" dirty="0" smtClean="0">
                <a:latin typeface="Symbol" pitchFamily="18" charset="2"/>
              </a:rPr>
              <a:t>l</a:t>
            </a:r>
            <a:r>
              <a:rPr lang="en-US" sz="2000" dirty="0" smtClean="0"/>
              <a:t> and repeat 4</a:t>
            </a:r>
          </a:p>
          <a:p>
            <a:pPr marL="800100" indent="-457200"/>
            <a:r>
              <a:rPr lang="en-US" sz="2000" dirty="0" smtClean="0"/>
              <a:t>7)  Close Shutter</a:t>
            </a:r>
          </a:p>
        </p:txBody>
      </p:sp>
      <p:sp>
        <p:nvSpPr>
          <p:cNvPr id="22" name="Rectangle 14"/>
          <p:cNvSpPr>
            <a:spLocks noChangeArrowheads="1"/>
          </p:cNvSpPr>
          <p:nvPr/>
        </p:nvSpPr>
        <p:spPr bwMode="auto">
          <a:xfrm>
            <a:off x="656526" y="6161802"/>
            <a:ext cx="3990975" cy="561975"/>
          </a:xfrm>
          <a:prstGeom prst="rect">
            <a:avLst/>
          </a:prstGeom>
          <a:noFill/>
          <a:ln w="9525">
            <a:noFill/>
            <a:miter lim="800000"/>
            <a:headEnd/>
            <a:tailEnd/>
          </a:ln>
          <a:effectLst/>
        </p:spPr>
        <p:txBody>
          <a:bodyPr lIns="0" tIns="0" rIns="0" bIns="0"/>
          <a:lstStyle/>
          <a:p>
            <a:pPr algn="ctr" eaLnBrk="1" hangingPunct="1">
              <a:spcBef>
                <a:spcPct val="20000"/>
              </a:spcBef>
            </a:pPr>
            <a:r>
              <a:rPr lang="en-GB" sz="2800" dirty="0" smtClean="0"/>
              <a:t>A </a:t>
            </a:r>
            <a:r>
              <a:rPr lang="en-GB" sz="2800" dirty="0"/>
              <a:t>= -</a:t>
            </a:r>
            <a:r>
              <a:rPr lang="en-GB" sz="2800" dirty="0" smtClean="0"/>
              <a:t>log </a:t>
            </a:r>
            <a:r>
              <a:rPr lang="en-GB" sz="2800" dirty="0"/>
              <a:t>T = </a:t>
            </a:r>
            <a:r>
              <a:rPr lang="en-GB" sz="2800" dirty="0" smtClean="0"/>
              <a:t>log </a:t>
            </a:r>
            <a:r>
              <a:rPr lang="en-GB" sz="2800" dirty="0"/>
              <a:t>P</a:t>
            </a:r>
            <a:r>
              <a:rPr lang="en-GB" sz="2800" baseline="-25000" dirty="0"/>
              <a:t>0</a:t>
            </a:r>
            <a:r>
              <a:rPr lang="en-GB" sz="2800" dirty="0"/>
              <a:t>/P</a:t>
            </a:r>
          </a:p>
        </p:txBody>
      </p:sp>
      <p:sp>
        <p:nvSpPr>
          <p:cNvPr id="23" name="TextBox 22"/>
          <p:cNvSpPr txBox="1"/>
          <p:nvPr/>
        </p:nvSpPr>
        <p:spPr>
          <a:xfrm>
            <a:off x="5173730" y="3652416"/>
            <a:ext cx="3416597" cy="2646878"/>
          </a:xfrm>
          <a:prstGeom prst="rect">
            <a:avLst/>
          </a:prstGeom>
          <a:noFill/>
        </p:spPr>
        <p:txBody>
          <a:bodyPr wrap="square" rtlCol="0">
            <a:spAutoFit/>
          </a:bodyPr>
          <a:lstStyle/>
          <a:p>
            <a:r>
              <a:rPr lang="en-US" sz="2000" b="1" u="sng" dirty="0" smtClean="0"/>
              <a:t>Pros:</a:t>
            </a:r>
          </a:p>
          <a:p>
            <a:pPr marL="228600"/>
            <a:r>
              <a:rPr lang="en-US" dirty="0" smtClean="0"/>
              <a:t>Both samples “simultaneously”</a:t>
            </a:r>
          </a:p>
          <a:p>
            <a:pPr marL="228600"/>
            <a:r>
              <a:rPr lang="en-US" dirty="0" smtClean="0"/>
              <a:t>Same Detector</a:t>
            </a:r>
          </a:p>
          <a:p>
            <a:pPr marL="228600"/>
            <a:endParaRPr lang="en-US" dirty="0" smtClean="0"/>
          </a:p>
          <a:p>
            <a:r>
              <a:rPr lang="en-US" sz="2000" b="1" u="sng" dirty="0" smtClean="0"/>
              <a:t>Cons:</a:t>
            </a:r>
          </a:p>
          <a:p>
            <a:pPr marL="228600"/>
            <a:r>
              <a:rPr lang="en-US" dirty="0" smtClean="0"/>
              <a:t>Two different </a:t>
            </a:r>
            <a:r>
              <a:rPr lang="en-US" dirty="0" err="1" smtClean="0"/>
              <a:t>cuvettes</a:t>
            </a:r>
            <a:endParaRPr lang="en-US" dirty="0" smtClean="0"/>
          </a:p>
          <a:p>
            <a:pPr marL="228600"/>
            <a:r>
              <a:rPr lang="en-US" dirty="0" smtClean="0"/>
              <a:t>½ the intensity </a:t>
            </a:r>
          </a:p>
          <a:p>
            <a:pPr marL="228600"/>
            <a:r>
              <a:rPr lang="en-US" dirty="0" smtClean="0"/>
              <a:t>rotating mirrors</a:t>
            </a:r>
          </a:p>
          <a:p>
            <a:pPr marL="228600"/>
            <a:r>
              <a:rPr lang="en-US" dirty="0" smtClean="0"/>
              <a:t>not really simultaneous</a:t>
            </a:r>
          </a:p>
        </p:txBody>
      </p:sp>
      <p:grpSp>
        <p:nvGrpSpPr>
          <p:cNvPr id="14" name="Group 13"/>
          <p:cNvGrpSpPr/>
          <p:nvPr/>
        </p:nvGrpSpPr>
        <p:grpSpPr>
          <a:xfrm>
            <a:off x="970490" y="4062327"/>
            <a:ext cx="2810916" cy="1134026"/>
            <a:chOff x="1104714" y="4372720"/>
            <a:chExt cx="2810916" cy="1134026"/>
          </a:xfrm>
        </p:grpSpPr>
        <p:pic>
          <p:nvPicPr>
            <p:cNvPr id="228354" name="Picture 2"/>
            <p:cNvPicPr>
              <a:picLocks noChangeAspect="1" noChangeArrowheads="1"/>
            </p:cNvPicPr>
            <p:nvPr/>
          </p:nvPicPr>
          <p:blipFill>
            <a:blip r:embed="rId3" cstate="print"/>
            <a:srcRect/>
            <a:stretch>
              <a:fillRect/>
            </a:stretch>
          </p:blipFill>
          <p:spPr bwMode="auto">
            <a:xfrm>
              <a:off x="1418484" y="4372720"/>
              <a:ext cx="2146838" cy="862626"/>
            </a:xfrm>
            <a:prstGeom prst="rect">
              <a:avLst/>
            </a:prstGeom>
            <a:noFill/>
            <a:ln w="9525">
              <a:noFill/>
              <a:miter lim="800000"/>
              <a:headEnd/>
              <a:tailEnd/>
            </a:ln>
          </p:spPr>
        </p:pic>
        <p:sp>
          <p:nvSpPr>
            <p:cNvPr id="10" name="Rectangle 9"/>
            <p:cNvSpPr/>
            <p:nvPr/>
          </p:nvSpPr>
          <p:spPr>
            <a:xfrm>
              <a:off x="3533794" y="4435571"/>
              <a:ext cx="381836" cy="369332"/>
            </a:xfrm>
            <a:prstGeom prst="rect">
              <a:avLst/>
            </a:prstGeom>
          </p:spPr>
          <p:txBody>
            <a:bodyPr wrap="none">
              <a:spAutoFit/>
            </a:bodyPr>
            <a:lstStyle/>
            <a:p>
              <a:r>
                <a:rPr lang="en-US" dirty="0" smtClean="0"/>
                <a:t>P</a:t>
              </a:r>
              <a:r>
                <a:rPr lang="en-US" baseline="-25000" dirty="0" smtClean="0"/>
                <a:t>0</a:t>
              </a:r>
              <a:endParaRPr lang="en-US" dirty="0"/>
            </a:p>
          </p:txBody>
        </p:sp>
        <p:sp>
          <p:nvSpPr>
            <p:cNvPr id="11" name="Rectangle 10"/>
            <p:cNvSpPr/>
            <p:nvPr/>
          </p:nvSpPr>
          <p:spPr>
            <a:xfrm>
              <a:off x="3543581" y="4923530"/>
              <a:ext cx="303288" cy="369332"/>
            </a:xfrm>
            <a:prstGeom prst="rect">
              <a:avLst/>
            </a:prstGeom>
          </p:spPr>
          <p:txBody>
            <a:bodyPr wrap="none">
              <a:spAutoFit/>
            </a:bodyPr>
            <a:lstStyle/>
            <a:p>
              <a:r>
                <a:rPr lang="en-US" dirty="0" smtClean="0"/>
                <a:t>P</a:t>
              </a:r>
              <a:endParaRPr lang="en-US" dirty="0"/>
            </a:p>
          </p:txBody>
        </p:sp>
        <p:sp>
          <p:nvSpPr>
            <p:cNvPr id="12" name="Rectangle 11"/>
            <p:cNvSpPr/>
            <p:nvPr/>
          </p:nvSpPr>
          <p:spPr>
            <a:xfrm>
              <a:off x="2220215" y="5198969"/>
              <a:ext cx="546945" cy="307777"/>
            </a:xfrm>
            <a:prstGeom prst="rect">
              <a:avLst/>
            </a:prstGeom>
          </p:spPr>
          <p:txBody>
            <a:bodyPr wrap="none">
              <a:spAutoFit/>
            </a:bodyPr>
            <a:lstStyle/>
            <a:p>
              <a:r>
                <a:rPr lang="en-US" sz="1400" dirty="0" smtClean="0"/>
                <a:t>Time</a:t>
              </a:r>
              <a:endParaRPr lang="en-US" sz="1400" dirty="0"/>
            </a:p>
          </p:txBody>
        </p:sp>
        <p:sp>
          <p:nvSpPr>
            <p:cNvPr id="13" name="Rectangle 12"/>
            <p:cNvSpPr/>
            <p:nvPr/>
          </p:nvSpPr>
          <p:spPr>
            <a:xfrm rot="16200000">
              <a:off x="887764" y="4626312"/>
              <a:ext cx="741678" cy="307777"/>
            </a:xfrm>
            <a:prstGeom prst="rect">
              <a:avLst/>
            </a:prstGeom>
          </p:spPr>
          <p:txBody>
            <a:bodyPr wrap="none">
              <a:spAutoFit/>
            </a:bodyPr>
            <a:lstStyle/>
            <a:p>
              <a:r>
                <a:rPr lang="en-US" sz="1400" dirty="0" smtClean="0"/>
                <a:t>Current</a:t>
              </a:r>
              <a:endParaRPr lang="en-US"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srcRect/>
          <a:stretch>
            <a:fillRect/>
          </a:stretch>
        </p:blipFill>
        <p:spPr bwMode="auto">
          <a:xfrm>
            <a:off x="4785235" y="4618562"/>
            <a:ext cx="3914651" cy="1407110"/>
          </a:xfrm>
          <a:prstGeom prst="rect">
            <a:avLst/>
          </a:prstGeom>
          <a:noFill/>
          <a:ln w="12700">
            <a:noFill/>
            <a:miter lim="800000"/>
            <a:headEnd/>
            <a:tailEnd/>
          </a:ln>
          <a:effectLst/>
        </p:spPr>
      </p:pic>
      <p:pic>
        <p:nvPicPr>
          <p:cNvPr id="3" name="Picture 5"/>
          <p:cNvPicPr>
            <a:picLocks noChangeAspect="1" noChangeArrowheads="1"/>
          </p:cNvPicPr>
          <p:nvPr/>
        </p:nvPicPr>
        <p:blipFill>
          <a:blip r:embed="rId3" cstate="print"/>
          <a:srcRect/>
          <a:stretch>
            <a:fillRect/>
          </a:stretch>
        </p:blipFill>
        <p:spPr bwMode="auto">
          <a:xfrm>
            <a:off x="292880" y="4400449"/>
            <a:ext cx="4077784" cy="1845579"/>
          </a:xfrm>
          <a:prstGeom prst="rect">
            <a:avLst/>
          </a:prstGeom>
          <a:noFill/>
          <a:ln w="12700">
            <a:noFill/>
            <a:miter lim="800000"/>
            <a:headEnd/>
            <a:tailEnd/>
          </a:ln>
          <a:effectLst/>
        </p:spPr>
      </p:pic>
      <p:sp>
        <p:nvSpPr>
          <p:cNvPr id="5" name="TextBox 4"/>
          <p:cNvSpPr txBox="1"/>
          <p:nvPr/>
        </p:nvSpPr>
        <p:spPr>
          <a:xfrm>
            <a:off x="436577" y="3695503"/>
            <a:ext cx="3355247" cy="430887"/>
          </a:xfrm>
          <a:prstGeom prst="rect">
            <a:avLst/>
          </a:prstGeom>
          <a:noFill/>
        </p:spPr>
        <p:txBody>
          <a:bodyPr wrap="square" rtlCol="0">
            <a:spAutoFit/>
          </a:bodyPr>
          <a:lstStyle/>
          <a:p>
            <a:pPr>
              <a:spcAft>
                <a:spcPts val="1200"/>
              </a:spcAft>
            </a:pPr>
            <a:r>
              <a:rPr lang="en-US" sz="2200" dirty="0" smtClean="0"/>
              <a:t>Double Beam</a:t>
            </a:r>
          </a:p>
        </p:txBody>
      </p:sp>
      <p:grpSp>
        <p:nvGrpSpPr>
          <p:cNvPr id="6" name="Group 5"/>
          <p:cNvGrpSpPr/>
          <p:nvPr/>
        </p:nvGrpSpPr>
        <p:grpSpPr>
          <a:xfrm>
            <a:off x="1480090" y="1677798"/>
            <a:ext cx="5726054" cy="1442906"/>
            <a:chOff x="635762" y="723273"/>
            <a:chExt cx="7859776" cy="1810201"/>
          </a:xfrm>
        </p:grpSpPr>
        <p:pic>
          <p:nvPicPr>
            <p:cNvPr id="7" name="Picture 6"/>
            <p:cNvPicPr>
              <a:picLocks noChangeAspect="1" noChangeArrowheads="1"/>
            </p:cNvPicPr>
            <p:nvPr/>
          </p:nvPicPr>
          <p:blipFill>
            <a:blip r:embed="rId4" cstate="print"/>
            <a:srcRect/>
            <a:stretch>
              <a:fillRect/>
            </a:stretch>
          </p:blipFill>
          <p:spPr bwMode="auto">
            <a:xfrm>
              <a:off x="635762" y="723273"/>
              <a:ext cx="7859776" cy="1810201"/>
            </a:xfrm>
            <a:prstGeom prst="rect">
              <a:avLst/>
            </a:prstGeom>
            <a:noFill/>
            <a:ln w="12700">
              <a:no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5511503" y="2024762"/>
              <a:ext cx="114597" cy="166686"/>
            </a:xfrm>
            <a:prstGeom prst="rect">
              <a:avLst/>
            </a:prstGeom>
            <a:noFill/>
            <a:ln w="9525">
              <a:noFill/>
              <a:miter lim="800000"/>
              <a:headEnd/>
              <a:tailEnd/>
            </a:ln>
          </p:spPr>
        </p:pic>
      </p:grpSp>
      <p:sp>
        <p:nvSpPr>
          <p:cNvPr id="10"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Instrument Architectures</a:t>
            </a:r>
            <a:endParaRPr lang="en-US" sz="3200" b="1" u="sng" dirty="0">
              <a:solidFill>
                <a:schemeClr val="tx2"/>
              </a:solidFill>
            </a:endParaRPr>
          </a:p>
        </p:txBody>
      </p:sp>
      <p:sp>
        <p:nvSpPr>
          <p:cNvPr id="11" name="TextBox 10"/>
          <p:cNvSpPr txBox="1"/>
          <p:nvPr/>
        </p:nvSpPr>
        <p:spPr>
          <a:xfrm>
            <a:off x="429586" y="1095186"/>
            <a:ext cx="3355247" cy="430887"/>
          </a:xfrm>
          <a:prstGeom prst="rect">
            <a:avLst/>
          </a:prstGeom>
          <a:noFill/>
        </p:spPr>
        <p:txBody>
          <a:bodyPr wrap="square" rtlCol="0">
            <a:spAutoFit/>
          </a:bodyPr>
          <a:lstStyle/>
          <a:p>
            <a:pPr>
              <a:spcAft>
                <a:spcPts val="1200"/>
              </a:spcAft>
            </a:pPr>
            <a:r>
              <a:rPr lang="en-US" sz="2200" dirty="0" smtClean="0"/>
              <a:t>Single Beam</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forster.com/I-Tools/pictures/Spectroscopy/Spectrometers/hp8453.jpg"/>
          <p:cNvPicPr>
            <a:picLocks noChangeAspect="1" noChangeArrowheads="1"/>
          </p:cNvPicPr>
          <p:nvPr/>
        </p:nvPicPr>
        <p:blipFill>
          <a:blip r:embed="rId2" cstate="print"/>
          <a:srcRect/>
          <a:stretch>
            <a:fillRect/>
          </a:stretch>
        </p:blipFill>
        <p:spPr bwMode="auto">
          <a:xfrm>
            <a:off x="399234" y="2189527"/>
            <a:ext cx="5013605" cy="3537207"/>
          </a:xfrm>
          <a:prstGeom prst="rect">
            <a:avLst/>
          </a:prstGeom>
          <a:noFill/>
        </p:spPr>
      </p:pic>
      <p:sp>
        <p:nvSpPr>
          <p:cNvPr id="3"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Instrument Architectures</a:t>
            </a:r>
            <a:endParaRPr lang="en-US" sz="3200" b="1" u="sng" dirty="0">
              <a:solidFill>
                <a:schemeClr val="tx2"/>
              </a:solidFill>
            </a:endParaRPr>
          </a:p>
        </p:txBody>
      </p:sp>
      <p:sp>
        <p:nvSpPr>
          <p:cNvPr id="4" name="TextBox 3"/>
          <p:cNvSpPr txBox="1"/>
          <p:nvPr/>
        </p:nvSpPr>
        <p:spPr>
          <a:xfrm>
            <a:off x="429587" y="1061630"/>
            <a:ext cx="5996380" cy="430887"/>
          </a:xfrm>
          <a:prstGeom prst="rect">
            <a:avLst/>
          </a:prstGeom>
          <a:noFill/>
        </p:spPr>
        <p:txBody>
          <a:bodyPr wrap="square" rtlCol="0">
            <a:spAutoFit/>
          </a:bodyPr>
          <a:lstStyle/>
          <a:p>
            <a:pPr>
              <a:spcAft>
                <a:spcPts val="1200"/>
              </a:spcAft>
            </a:pPr>
            <a:r>
              <a:rPr lang="en-US" sz="2200" dirty="0" smtClean="0"/>
              <a:t>Agilent 8453: Single Beam, Diode Array Detector</a:t>
            </a:r>
          </a:p>
        </p:txBody>
      </p:sp>
      <p:pic>
        <p:nvPicPr>
          <p:cNvPr id="238594" name="Picture 2" descr="http://nanocomposix.com/sites/default/files/images/knowledge-base/general/UV_Vis_spectroscopy_1.jpg"/>
          <p:cNvPicPr>
            <a:picLocks noChangeAspect="1" noChangeArrowheads="1"/>
          </p:cNvPicPr>
          <p:nvPr/>
        </p:nvPicPr>
        <p:blipFill>
          <a:blip r:embed="rId3" cstate="print"/>
          <a:srcRect/>
          <a:stretch>
            <a:fillRect/>
          </a:stretch>
        </p:blipFill>
        <p:spPr bwMode="auto">
          <a:xfrm>
            <a:off x="5860088" y="2679977"/>
            <a:ext cx="2857500" cy="1619251"/>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descr="http://image.ec21.com/image/kmacever/oimg_GC05585825/Spectrometer.jpg"/>
          <p:cNvPicPr>
            <a:picLocks noChangeAspect="1" noChangeArrowheads="1"/>
          </p:cNvPicPr>
          <p:nvPr/>
        </p:nvPicPr>
        <p:blipFill>
          <a:blip r:embed="rId2" cstate="print"/>
          <a:srcRect/>
          <a:stretch>
            <a:fillRect/>
          </a:stretch>
        </p:blipFill>
        <p:spPr bwMode="auto">
          <a:xfrm>
            <a:off x="4828243" y="2295087"/>
            <a:ext cx="4089254" cy="4014602"/>
          </a:xfrm>
          <a:prstGeom prst="rect">
            <a:avLst/>
          </a:prstGeom>
          <a:noFill/>
        </p:spPr>
      </p:pic>
      <p:pic>
        <p:nvPicPr>
          <p:cNvPr id="232454" name="Picture 6" descr="http://web.tradekorea.com/upload_file/prod/marketing/mkt_files/new_company/lcss/img_en/o_P287070.jpg"/>
          <p:cNvPicPr>
            <a:picLocks noChangeAspect="1" noChangeArrowheads="1"/>
          </p:cNvPicPr>
          <p:nvPr/>
        </p:nvPicPr>
        <p:blipFill>
          <a:blip r:embed="rId3" cstate="print"/>
          <a:srcRect/>
          <a:stretch>
            <a:fillRect/>
          </a:stretch>
        </p:blipFill>
        <p:spPr bwMode="auto">
          <a:xfrm>
            <a:off x="531813" y="2590551"/>
            <a:ext cx="3805098" cy="2996516"/>
          </a:xfrm>
          <a:prstGeom prst="rect">
            <a:avLst/>
          </a:prstGeom>
          <a:noFill/>
        </p:spPr>
      </p:pic>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Instrument Architectures</a:t>
            </a:r>
            <a:endParaRPr lang="en-US" sz="3200" b="1" u="sng" dirty="0">
              <a:solidFill>
                <a:schemeClr val="tx2"/>
              </a:solidFill>
            </a:endParaRPr>
          </a:p>
        </p:txBody>
      </p:sp>
      <p:sp>
        <p:nvSpPr>
          <p:cNvPr id="6" name="TextBox 5"/>
          <p:cNvSpPr txBox="1"/>
          <p:nvPr/>
        </p:nvSpPr>
        <p:spPr>
          <a:xfrm>
            <a:off x="429587" y="1061630"/>
            <a:ext cx="5996380" cy="430887"/>
          </a:xfrm>
          <a:prstGeom prst="rect">
            <a:avLst/>
          </a:prstGeom>
          <a:noFill/>
        </p:spPr>
        <p:txBody>
          <a:bodyPr wrap="square" rtlCol="0">
            <a:spAutoFit/>
          </a:bodyPr>
          <a:lstStyle/>
          <a:p>
            <a:pPr>
              <a:spcAft>
                <a:spcPts val="1200"/>
              </a:spcAft>
            </a:pPr>
            <a:r>
              <a:rPr lang="en-US" sz="2200" dirty="0" smtClean="0"/>
              <a:t>Ocean Optics: Single Beam, CCD Detector</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http://faculty.sdmiramar.edu/fgarces/LabMatters/Instruments/UV_Vis/Cary50_Pic/c50line.jpg"/>
          <p:cNvPicPr>
            <a:picLocks noChangeAspect="1" noChangeArrowheads="1"/>
          </p:cNvPicPr>
          <p:nvPr/>
        </p:nvPicPr>
        <p:blipFill>
          <a:blip r:embed="rId2" cstate="print"/>
          <a:srcRect/>
          <a:stretch>
            <a:fillRect/>
          </a:stretch>
        </p:blipFill>
        <p:spPr bwMode="auto">
          <a:xfrm>
            <a:off x="1985446" y="1578811"/>
            <a:ext cx="5145198" cy="4875076"/>
          </a:xfrm>
          <a:prstGeom prst="rect">
            <a:avLst/>
          </a:prstGeom>
          <a:noFill/>
        </p:spPr>
      </p:pic>
      <p:sp>
        <p:nvSpPr>
          <p:cNvPr id="3"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Instrument Architectures</a:t>
            </a:r>
            <a:endParaRPr lang="en-US" sz="3200" b="1" u="sng" dirty="0">
              <a:solidFill>
                <a:schemeClr val="tx2"/>
              </a:solidFill>
            </a:endParaRPr>
          </a:p>
        </p:txBody>
      </p:sp>
      <p:sp>
        <p:nvSpPr>
          <p:cNvPr id="5" name="TextBox 4"/>
          <p:cNvSpPr txBox="1"/>
          <p:nvPr/>
        </p:nvSpPr>
        <p:spPr>
          <a:xfrm>
            <a:off x="429587" y="1061630"/>
            <a:ext cx="5023258" cy="430887"/>
          </a:xfrm>
          <a:prstGeom prst="rect">
            <a:avLst/>
          </a:prstGeom>
          <a:noFill/>
        </p:spPr>
        <p:txBody>
          <a:bodyPr wrap="square" rtlCol="0">
            <a:spAutoFit/>
          </a:bodyPr>
          <a:lstStyle/>
          <a:p>
            <a:pPr>
              <a:spcAft>
                <a:spcPts val="1200"/>
              </a:spcAft>
            </a:pPr>
            <a:r>
              <a:rPr lang="en-US" sz="2200" dirty="0" smtClean="0"/>
              <a:t>Cary 50: Single Beam, PMT detector</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p:cNvPicPr>
            <a:picLocks noChangeAspect="1" noChangeArrowheads="1"/>
          </p:cNvPicPr>
          <p:nvPr/>
        </p:nvPicPr>
        <p:blipFill>
          <a:blip r:embed="rId2" cstate="print"/>
          <a:srcRect/>
          <a:stretch>
            <a:fillRect/>
          </a:stretch>
        </p:blipFill>
        <p:spPr>
          <a:xfrm>
            <a:off x="5034744" y="1937856"/>
            <a:ext cx="4000199" cy="3439049"/>
          </a:xfrm>
          <a:prstGeom prst="rect">
            <a:avLst/>
          </a:prstGeom>
          <a:noFill/>
        </p:spPr>
      </p:pic>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Instrument Architectures</a:t>
            </a:r>
            <a:endParaRPr lang="en-US" sz="3200" b="1" u="sng" dirty="0">
              <a:solidFill>
                <a:schemeClr val="tx2"/>
              </a:solidFill>
            </a:endParaRPr>
          </a:p>
        </p:txBody>
      </p:sp>
      <p:sp>
        <p:nvSpPr>
          <p:cNvPr id="5" name="TextBox 4"/>
          <p:cNvSpPr txBox="1"/>
          <p:nvPr/>
        </p:nvSpPr>
        <p:spPr>
          <a:xfrm>
            <a:off x="429587" y="1061630"/>
            <a:ext cx="5023258" cy="430887"/>
          </a:xfrm>
          <a:prstGeom prst="rect">
            <a:avLst/>
          </a:prstGeom>
          <a:noFill/>
        </p:spPr>
        <p:txBody>
          <a:bodyPr wrap="square" rtlCol="0">
            <a:spAutoFit/>
          </a:bodyPr>
          <a:lstStyle/>
          <a:p>
            <a:pPr>
              <a:spcAft>
                <a:spcPts val="1200"/>
              </a:spcAft>
            </a:pPr>
            <a:r>
              <a:rPr lang="en-US" sz="2200" dirty="0" smtClean="0"/>
              <a:t>Cary 300: Double Beam, PMT detector</a:t>
            </a:r>
          </a:p>
        </p:txBody>
      </p:sp>
      <p:pic>
        <p:nvPicPr>
          <p:cNvPr id="236545" name="Picture 1"/>
          <p:cNvPicPr>
            <a:picLocks noChangeAspect="1" noChangeArrowheads="1"/>
          </p:cNvPicPr>
          <p:nvPr/>
        </p:nvPicPr>
        <p:blipFill>
          <a:blip r:embed="rId3" cstate="print"/>
          <a:srcRect/>
          <a:stretch>
            <a:fillRect/>
          </a:stretch>
        </p:blipFill>
        <p:spPr bwMode="auto">
          <a:xfrm>
            <a:off x="-295841" y="1980850"/>
            <a:ext cx="5172075"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Single Beam Instrument</a:t>
            </a:r>
            <a:endParaRPr lang="en-US" sz="3200" b="1" u="sng" dirty="0">
              <a:solidFill>
                <a:schemeClr val="tx2"/>
              </a:solidFill>
            </a:endParaRPr>
          </a:p>
        </p:txBody>
      </p:sp>
      <p:pic>
        <p:nvPicPr>
          <p:cNvPr id="223234" name="Picture 2" descr="https://s3.amazonaws.com/ksr/assets/000/124/277/cf6515db332f0f530c881a9d0cb8f580_large.jpg?1345580071"/>
          <p:cNvPicPr>
            <a:picLocks noChangeAspect="1" noChangeArrowheads="1"/>
          </p:cNvPicPr>
          <p:nvPr/>
        </p:nvPicPr>
        <p:blipFill>
          <a:blip r:embed="rId2" cstate="print"/>
          <a:srcRect/>
          <a:stretch>
            <a:fillRect/>
          </a:stretch>
        </p:blipFill>
        <p:spPr bwMode="auto">
          <a:xfrm>
            <a:off x="5088299" y="1246187"/>
            <a:ext cx="2957953" cy="2218465"/>
          </a:xfrm>
          <a:prstGeom prst="rect">
            <a:avLst/>
          </a:prstGeom>
          <a:noFill/>
        </p:spPr>
      </p:pic>
      <p:pic>
        <p:nvPicPr>
          <p:cNvPr id="223236" name="Picture 4" descr="http://www.popularmechanics.com/cm/popularmechanics/images/2u/disaster-relief-invetions-03-1221-lgn.jpg"/>
          <p:cNvPicPr>
            <a:picLocks noChangeAspect="1" noChangeArrowheads="1"/>
          </p:cNvPicPr>
          <p:nvPr/>
        </p:nvPicPr>
        <p:blipFill>
          <a:blip r:embed="rId3" cstate="print"/>
          <a:srcRect/>
          <a:stretch>
            <a:fillRect/>
          </a:stretch>
        </p:blipFill>
        <p:spPr bwMode="auto">
          <a:xfrm>
            <a:off x="906378" y="3791825"/>
            <a:ext cx="3195840" cy="2396880"/>
          </a:xfrm>
          <a:prstGeom prst="rect">
            <a:avLst/>
          </a:prstGeom>
          <a:noFill/>
        </p:spPr>
      </p:pic>
      <p:pic>
        <p:nvPicPr>
          <p:cNvPr id="223238" name="Picture 6" descr="http://publiclab.org/system/images/photos/000/001/131/medium/IMG_0004.JPG"/>
          <p:cNvPicPr>
            <a:picLocks noChangeAspect="1" noChangeArrowheads="1"/>
          </p:cNvPicPr>
          <p:nvPr/>
        </p:nvPicPr>
        <p:blipFill>
          <a:blip r:embed="rId4" cstate="print"/>
          <a:srcRect/>
          <a:stretch>
            <a:fillRect/>
          </a:stretch>
        </p:blipFill>
        <p:spPr bwMode="auto">
          <a:xfrm>
            <a:off x="902195" y="1254577"/>
            <a:ext cx="3168076" cy="2376058"/>
          </a:xfrm>
          <a:prstGeom prst="rect">
            <a:avLst/>
          </a:prstGeom>
          <a:noFill/>
        </p:spPr>
      </p:pic>
      <p:pic>
        <p:nvPicPr>
          <p:cNvPr id="223240" name="Picture 8" descr="http://23.21.180.28/idealab/wp-content/uploads/sites/9/import/i-5a1d1d5d5a69376001711ab28d68e8b4-workbench.jpg"/>
          <p:cNvPicPr>
            <a:picLocks noChangeAspect="1" noChangeArrowheads="1"/>
          </p:cNvPicPr>
          <p:nvPr/>
        </p:nvPicPr>
        <p:blipFill>
          <a:blip r:embed="rId5" cstate="print"/>
          <a:srcRect/>
          <a:stretch>
            <a:fillRect/>
          </a:stretch>
        </p:blipFill>
        <p:spPr bwMode="auto">
          <a:xfrm>
            <a:off x="4761131" y="3787655"/>
            <a:ext cx="3759824" cy="2285974"/>
          </a:xfrm>
          <a:prstGeom prst="rect">
            <a:avLst/>
          </a:prstGeom>
          <a:noFill/>
        </p:spPr>
      </p:pic>
      <p:sp>
        <p:nvSpPr>
          <p:cNvPr id="7" name="TextBox 6"/>
          <p:cNvSpPr txBox="1"/>
          <p:nvPr/>
        </p:nvSpPr>
        <p:spPr>
          <a:xfrm>
            <a:off x="3254929" y="771787"/>
            <a:ext cx="2600588" cy="461665"/>
          </a:xfrm>
          <a:prstGeom prst="rect">
            <a:avLst/>
          </a:prstGeom>
          <a:noFill/>
        </p:spPr>
        <p:txBody>
          <a:bodyPr wrap="square" rtlCol="0">
            <a:spAutoFit/>
          </a:bodyPr>
          <a:lstStyle/>
          <a:p>
            <a:pPr algn="ctr"/>
            <a:r>
              <a:rPr lang="en-US" sz="2400" b="1" dirty="0" smtClean="0"/>
              <a:t>DIY Spectrometer</a:t>
            </a:r>
            <a:endParaRPr lang="en-US" sz="2400" b="1" dirty="0"/>
          </a:p>
        </p:txBody>
      </p:sp>
      <p:sp>
        <p:nvSpPr>
          <p:cNvPr id="8" name="Rectangle 7"/>
          <p:cNvSpPr/>
          <p:nvPr/>
        </p:nvSpPr>
        <p:spPr>
          <a:xfrm>
            <a:off x="2666892" y="6390206"/>
            <a:ext cx="3006079" cy="369332"/>
          </a:xfrm>
          <a:prstGeom prst="rect">
            <a:avLst/>
          </a:prstGeom>
        </p:spPr>
        <p:txBody>
          <a:bodyPr wrap="none">
            <a:spAutoFit/>
          </a:bodyPr>
          <a:lstStyle/>
          <a:p>
            <a:r>
              <a:rPr lang="en-US" dirty="0" smtClean="0"/>
              <a:t>https://publiclab.org/wiki/dsk</a:t>
            </a:r>
            <a:endParaRPr lang="en-US" dirty="0"/>
          </a:p>
        </p:txBody>
      </p:sp>
      <p:sp>
        <p:nvSpPr>
          <p:cNvPr id="9" name="TextBox 8"/>
          <p:cNvSpPr txBox="1"/>
          <p:nvPr/>
        </p:nvSpPr>
        <p:spPr>
          <a:xfrm>
            <a:off x="3305263" y="1262966"/>
            <a:ext cx="746620" cy="523220"/>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rPr>
              <a:t>$35</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Other Sampling Accessories</a:t>
            </a:r>
            <a:endParaRPr lang="en-US" sz="3200" b="1" u="sng" dirty="0">
              <a:solidFill>
                <a:schemeClr val="tx2"/>
              </a:solidFill>
            </a:endParaRPr>
          </a:p>
        </p:txBody>
      </p:sp>
      <p:pic>
        <p:nvPicPr>
          <p:cNvPr id="221186" name="Picture 2" descr="http://siphotonics.com/images/Probe.Jpg"/>
          <p:cNvPicPr>
            <a:picLocks noChangeAspect="1" noChangeArrowheads="1"/>
          </p:cNvPicPr>
          <p:nvPr/>
        </p:nvPicPr>
        <p:blipFill>
          <a:blip r:embed="rId3" cstate="print"/>
          <a:srcRect/>
          <a:stretch>
            <a:fillRect/>
          </a:stretch>
        </p:blipFill>
        <p:spPr bwMode="auto">
          <a:xfrm>
            <a:off x="162699" y="1145519"/>
            <a:ext cx="1886833" cy="2260411"/>
          </a:xfrm>
          <a:prstGeom prst="rect">
            <a:avLst/>
          </a:prstGeom>
          <a:noFill/>
        </p:spPr>
      </p:pic>
      <p:pic>
        <p:nvPicPr>
          <p:cNvPr id="221188" name="Picture 4" descr="http://chemtech.org/cn/cn212/images/6-probe.gif"/>
          <p:cNvPicPr>
            <a:picLocks noChangeAspect="1" noChangeArrowheads="1"/>
          </p:cNvPicPr>
          <p:nvPr/>
        </p:nvPicPr>
        <p:blipFill>
          <a:blip r:embed="rId4" cstate="print"/>
          <a:srcRect/>
          <a:stretch>
            <a:fillRect/>
          </a:stretch>
        </p:blipFill>
        <p:spPr bwMode="auto">
          <a:xfrm>
            <a:off x="2079746" y="1162107"/>
            <a:ext cx="1774090" cy="2277379"/>
          </a:xfrm>
          <a:prstGeom prst="rect">
            <a:avLst/>
          </a:prstGeom>
          <a:noFill/>
        </p:spPr>
      </p:pic>
      <p:pic>
        <p:nvPicPr>
          <p:cNvPr id="221190" name="Picture 6" descr="http://www.si-photonics.com/images/Images/SPecbench.gif"/>
          <p:cNvPicPr>
            <a:picLocks noChangeAspect="1" noChangeArrowheads="1"/>
          </p:cNvPicPr>
          <p:nvPr/>
        </p:nvPicPr>
        <p:blipFill>
          <a:blip r:embed="rId5" cstate="print"/>
          <a:srcRect/>
          <a:stretch>
            <a:fillRect/>
          </a:stretch>
        </p:blipFill>
        <p:spPr bwMode="auto">
          <a:xfrm>
            <a:off x="445957" y="4291144"/>
            <a:ext cx="3563982" cy="2672987"/>
          </a:xfrm>
          <a:prstGeom prst="rect">
            <a:avLst/>
          </a:prstGeom>
          <a:noFill/>
        </p:spPr>
      </p:pic>
      <p:pic>
        <p:nvPicPr>
          <p:cNvPr id="221192" name="Picture 8" descr="UV/vis microplate spectrophotometer Multiskan GO Thermo Scientific - Scientific Instruments and Aut"/>
          <p:cNvPicPr>
            <a:picLocks noChangeAspect="1" noChangeArrowheads="1"/>
          </p:cNvPicPr>
          <p:nvPr/>
        </p:nvPicPr>
        <p:blipFill>
          <a:blip r:embed="rId6" cstate="print"/>
          <a:srcRect/>
          <a:stretch>
            <a:fillRect/>
          </a:stretch>
        </p:blipFill>
        <p:spPr bwMode="auto">
          <a:xfrm>
            <a:off x="6358856" y="4203501"/>
            <a:ext cx="2650920" cy="2694025"/>
          </a:xfrm>
          <a:prstGeom prst="rect">
            <a:avLst/>
          </a:prstGeom>
          <a:noFill/>
        </p:spPr>
      </p:pic>
      <p:pic>
        <p:nvPicPr>
          <p:cNvPr id="234498" name="Picture 2" descr="http://www.labsource.com/ProdImg/17/17374.jpg"/>
          <p:cNvPicPr>
            <a:picLocks noChangeAspect="1" noChangeArrowheads="1"/>
          </p:cNvPicPr>
          <p:nvPr/>
        </p:nvPicPr>
        <p:blipFill>
          <a:blip r:embed="rId7" cstate="print"/>
          <a:srcRect/>
          <a:stretch>
            <a:fillRect/>
          </a:stretch>
        </p:blipFill>
        <p:spPr bwMode="auto">
          <a:xfrm>
            <a:off x="4366847" y="4899871"/>
            <a:ext cx="1941674" cy="1623946"/>
          </a:xfrm>
          <a:prstGeom prst="rect">
            <a:avLst/>
          </a:prstGeom>
          <a:noFill/>
        </p:spPr>
      </p:pic>
      <p:sp>
        <p:nvSpPr>
          <p:cNvPr id="11" name="TextBox 10"/>
          <p:cNvSpPr txBox="1"/>
          <p:nvPr/>
        </p:nvSpPr>
        <p:spPr>
          <a:xfrm>
            <a:off x="1520159" y="700902"/>
            <a:ext cx="1566993" cy="430887"/>
          </a:xfrm>
          <a:prstGeom prst="rect">
            <a:avLst/>
          </a:prstGeom>
          <a:noFill/>
        </p:spPr>
        <p:txBody>
          <a:bodyPr wrap="square" rtlCol="0">
            <a:spAutoFit/>
          </a:bodyPr>
          <a:lstStyle/>
          <a:p>
            <a:pPr algn="ctr">
              <a:spcAft>
                <a:spcPts val="1200"/>
              </a:spcAft>
            </a:pPr>
            <a:r>
              <a:rPr lang="en-US" sz="2200" dirty="0" smtClean="0"/>
              <a:t>Probe-type</a:t>
            </a:r>
          </a:p>
        </p:txBody>
      </p:sp>
      <p:sp>
        <p:nvSpPr>
          <p:cNvPr id="12" name="TextBox 11"/>
          <p:cNvSpPr txBox="1"/>
          <p:nvPr/>
        </p:nvSpPr>
        <p:spPr>
          <a:xfrm>
            <a:off x="1496389" y="3806228"/>
            <a:ext cx="1566993" cy="430887"/>
          </a:xfrm>
          <a:prstGeom prst="rect">
            <a:avLst/>
          </a:prstGeom>
          <a:noFill/>
        </p:spPr>
        <p:txBody>
          <a:bodyPr wrap="square" rtlCol="0">
            <a:spAutoFit/>
          </a:bodyPr>
          <a:lstStyle/>
          <a:p>
            <a:pPr algn="ctr">
              <a:spcAft>
                <a:spcPts val="1200"/>
              </a:spcAft>
            </a:pPr>
            <a:r>
              <a:rPr lang="en-US" sz="2200" dirty="0" smtClean="0"/>
              <a:t>Fiber Optics</a:t>
            </a:r>
          </a:p>
        </p:txBody>
      </p:sp>
      <p:sp>
        <p:nvSpPr>
          <p:cNvPr id="13" name="TextBox 12"/>
          <p:cNvSpPr txBox="1"/>
          <p:nvPr/>
        </p:nvSpPr>
        <p:spPr>
          <a:xfrm>
            <a:off x="5285066" y="3815641"/>
            <a:ext cx="3148670" cy="430887"/>
          </a:xfrm>
          <a:prstGeom prst="rect">
            <a:avLst/>
          </a:prstGeom>
          <a:noFill/>
        </p:spPr>
        <p:txBody>
          <a:bodyPr wrap="square" rtlCol="0">
            <a:spAutoFit/>
          </a:bodyPr>
          <a:lstStyle/>
          <a:p>
            <a:pPr algn="ctr">
              <a:spcAft>
                <a:spcPts val="1200"/>
              </a:spcAft>
            </a:pPr>
            <a:r>
              <a:rPr lang="en-US" sz="2200" dirty="0" err="1" smtClean="0"/>
              <a:t>Microplate</a:t>
            </a:r>
            <a:r>
              <a:rPr lang="en-US" sz="2200" dirty="0" smtClean="0"/>
              <a:t> Spectrometer</a:t>
            </a:r>
          </a:p>
        </p:txBody>
      </p:sp>
      <p:pic>
        <p:nvPicPr>
          <p:cNvPr id="234500" name="Picture 4" descr="http://www.nku.edu/~walterske/data/_uploaded/image/cryostat.jpg"/>
          <p:cNvPicPr>
            <a:picLocks noChangeAspect="1" noChangeArrowheads="1"/>
          </p:cNvPicPr>
          <p:nvPr/>
        </p:nvPicPr>
        <p:blipFill>
          <a:blip r:embed="rId8" cstate="print"/>
          <a:srcRect/>
          <a:stretch>
            <a:fillRect/>
          </a:stretch>
        </p:blipFill>
        <p:spPr bwMode="auto">
          <a:xfrm>
            <a:off x="5407084" y="1161089"/>
            <a:ext cx="1009650" cy="2381250"/>
          </a:xfrm>
          <a:prstGeom prst="rect">
            <a:avLst/>
          </a:prstGeom>
          <a:noFill/>
        </p:spPr>
      </p:pic>
      <p:pic>
        <p:nvPicPr>
          <p:cNvPr id="234502" name="Picture 6" descr="http://www.jaist.ac.jp/ms/labs/yamada/images/e_e9.jpg"/>
          <p:cNvPicPr>
            <a:picLocks noChangeAspect="1" noChangeArrowheads="1"/>
          </p:cNvPicPr>
          <p:nvPr/>
        </p:nvPicPr>
        <p:blipFill>
          <a:blip r:embed="rId9" cstate="print"/>
          <a:srcRect/>
          <a:stretch>
            <a:fillRect/>
          </a:stretch>
        </p:blipFill>
        <p:spPr bwMode="auto">
          <a:xfrm>
            <a:off x="6472485" y="1161088"/>
            <a:ext cx="1740337" cy="2367805"/>
          </a:xfrm>
          <a:prstGeom prst="rect">
            <a:avLst/>
          </a:prstGeom>
          <a:noFill/>
        </p:spPr>
      </p:pic>
      <p:sp>
        <p:nvSpPr>
          <p:cNvPr id="16" name="TextBox 15"/>
          <p:cNvSpPr txBox="1"/>
          <p:nvPr/>
        </p:nvSpPr>
        <p:spPr>
          <a:xfrm>
            <a:off x="6066566" y="688257"/>
            <a:ext cx="1566993" cy="430887"/>
          </a:xfrm>
          <a:prstGeom prst="rect">
            <a:avLst/>
          </a:prstGeom>
          <a:noFill/>
        </p:spPr>
        <p:txBody>
          <a:bodyPr wrap="square" rtlCol="0">
            <a:spAutoFit/>
          </a:bodyPr>
          <a:lstStyle/>
          <a:p>
            <a:pPr algn="ctr">
              <a:spcAft>
                <a:spcPts val="1200"/>
              </a:spcAft>
            </a:pPr>
            <a:r>
              <a:rPr lang="en-US" sz="2200" dirty="0" smtClean="0"/>
              <a:t>Cryostat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5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45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1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11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44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Outline</a:t>
            </a:r>
            <a:endParaRPr lang="en-US" sz="3200" b="1" u="sng" dirty="0">
              <a:solidFill>
                <a:schemeClr val="tx2"/>
              </a:solidFill>
            </a:endParaRPr>
          </a:p>
        </p:txBody>
      </p:sp>
      <p:sp>
        <p:nvSpPr>
          <p:cNvPr id="6" name="Rectangle 5"/>
          <p:cNvSpPr/>
          <p:nvPr/>
        </p:nvSpPr>
        <p:spPr>
          <a:xfrm>
            <a:off x="457201" y="1487488"/>
            <a:ext cx="4298949" cy="4616648"/>
          </a:xfrm>
          <a:prstGeom prst="rect">
            <a:avLst/>
          </a:prstGeom>
        </p:spPr>
        <p:txBody>
          <a:bodyPr wrap="square">
            <a:spAutoFit/>
          </a:bodyPr>
          <a:lstStyle/>
          <a:p>
            <a:pPr>
              <a:spcAft>
                <a:spcPts val="1200"/>
              </a:spcAft>
            </a:pPr>
            <a:r>
              <a:rPr lang="en-US" sz="2400" dirty="0" smtClean="0"/>
              <a:t>1) Beer's Law</a:t>
            </a:r>
          </a:p>
          <a:p>
            <a:pPr>
              <a:spcAft>
                <a:spcPts val="1200"/>
              </a:spcAft>
            </a:pPr>
            <a:r>
              <a:rPr lang="en-US" sz="2400" dirty="0" smtClean="0"/>
              <a:t>2) Absorption Spectrum</a:t>
            </a:r>
          </a:p>
          <a:p>
            <a:r>
              <a:rPr lang="en-US" sz="2400" dirty="0" smtClean="0"/>
              <a:t>3) Instrument Components</a:t>
            </a:r>
          </a:p>
          <a:p>
            <a:pPr marL="457200" indent="114300">
              <a:buFont typeface="Arial" pitchFamily="34" charset="0"/>
              <a:buChar char="•"/>
            </a:pPr>
            <a:r>
              <a:rPr lang="en-US" sz="2000" dirty="0" smtClean="0"/>
              <a:t>Light sources</a:t>
            </a:r>
          </a:p>
          <a:p>
            <a:pPr marL="457200" indent="114300">
              <a:buFont typeface="Arial" pitchFamily="34" charset="0"/>
              <a:buChar char="•"/>
            </a:pPr>
            <a:r>
              <a:rPr lang="en-US" sz="2000" dirty="0" err="1" smtClean="0"/>
              <a:t>Monochrometers</a:t>
            </a:r>
            <a:endParaRPr lang="en-US" sz="2000" dirty="0" smtClean="0"/>
          </a:p>
          <a:p>
            <a:pPr marL="457200" indent="114300">
              <a:buFont typeface="Arial" pitchFamily="34" charset="0"/>
              <a:buChar char="•"/>
            </a:pPr>
            <a:r>
              <a:rPr lang="en-US" sz="2000" dirty="0" smtClean="0"/>
              <a:t>Detectors</a:t>
            </a:r>
          </a:p>
          <a:p>
            <a:pPr marL="457200" indent="114300">
              <a:buFont typeface="Arial" pitchFamily="34" charset="0"/>
              <a:buChar char="•"/>
            </a:pPr>
            <a:r>
              <a:rPr lang="en-US" sz="2000" dirty="0" smtClean="0"/>
              <a:t>Other components</a:t>
            </a:r>
          </a:p>
          <a:p>
            <a:pPr marL="457200" indent="114300">
              <a:spcAft>
                <a:spcPts val="1200"/>
              </a:spcAft>
              <a:buFont typeface="Arial" pitchFamily="34" charset="0"/>
              <a:buChar char="•"/>
            </a:pPr>
            <a:r>
              <a:rPr lang="en-US" sz="2000" dirty="0" smtClean="0"/>
              <a:t>The sample</a:t>
            </a:r>
          </a:p>
          <a:p>
            <a:pPr>
              <a:spcAft>
                <a:spcPts val="1200"/>
              </a:spcAft>
            </a:pPr>
            <a:r>
              <a:rPr lang="en-US" sz="2400" dirty="0" smtClean="0"/>
              <a:t>4) Instrument Architectures</a:t>
            </a:r>
          </a:p>
          <a:p>
            <a:pPr>
              <a:spcAft>
                <a:spcPts val="1200"/>
              </a:spcAft>
            </a:pPr>
            <a:r>
              <a:rPr lang="en-US" sz="2400" dirty="0" smtClean="0">
                <a:solidFill>
                  <a:srgbClr val="FF0000"/>
                </a:solidFill>
              </a:rPr>
              <a:t>5) Applications</a:t>
            </a:r>
          </a:p>
          <a:p>
            <a:pPr>
              <a:spcAft>
                <a:spcPts val="1200"/>
              </a:spcAft>
            </a:pPr>
            <a:r>
              <a:rPr lang="en-US" sz="2400" dirty="0" smtClean="0"/>
              <a:t>6) Limitations</a:t>
            </a:r>
            <a:endParaRPr lang="en-US" sz="2400" dirty="0"/>
          </a:p>
        </p:txBody>
      </p:sp>
      <p:grpSp>
        <p:nvGrpSpPr>
          <p:cNvPr id="2" name="Group 9"/>
          <p:cNvGrpSpPr/>
          <p:nvPr/>
        </p:nvGrpSpPr>
        <p:grpSpPr>
          <a:xfrm>
            <a:off x="4888817" y="2435613"/>
            <a:ext cx="3864364" cy="1450334"/>
            <a:chOff x="393311" y="1651942"/>
            <a:chExt cx="3864364" cy="1450334"/>
          </a:xfrm>
        </p:grpSpPr>
        <p:sp>
          <p:nvSpPr>
            <p:cNvPr id="11" name="Cube 10"/>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3" name="Oval 12"/>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5" name="Cube 14"/>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7" name="TextBox 16"/>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8" name="Cube 17"/>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0"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HPLC</a:t>
            </a:r>
            <a:endParaRPr lang="en-US" sz="3200" b="1" u="sng" dirty="0">
              <a:solidFill>
                <a:schemeClr val="tx2"/>
              </a:solidFill>
            </a:endParaRPr>
          </a:p>
        </p:txBody>
      </p:sp>
      <p:pic>
        <p:nvPicPr>
          <p:cNvPr id="232450" name="Picture 2"/>
          <p:cNvPicPr>
            <a:picLocks noChangeAspect="1" noChangeArrowheads="1"/>
          </p:cNvPicPr>
          <p:nvPr/>
        </p:nvPicPr>
        <p:blipFill>
          <a:blip r:embed="rId3" cstate="print"/>
          <a:srcRect/>
          <a:stretch>
            <a:fillRect/>
          </a:stretch>
        </p:blipFill>
        <p:spPr bwMode="auto">
          <a:xfrm>
            <a:off x="6353395" y="1349099"/>
            <a:ext cx="2295525" cy="2219325"/>
          </a:xfrm>
          <a:prstGeom prst="rect">
            <a:avLst/>
          </a:prstGeom>
          <a:noFill/>
          <a:ln w="9525">
            <a:noFill/>
            <a:miter lim="800000"/>
            <a:headEnd/>
            <a:tailEnd/>
          </a:ln>
        </p:spPr>
      </p:pic>
      <p:pic>
        <p:nvPicPr>
          <p:cNvPr id="232452" name="Picture 4" descr="http://www.drugs-forum.com/photopost/data/711/HPLC_chromatogram_UV_VIS.png"/>
          <p:cNvPicPr>
            <a:picLocks noChangeAspect="1" noChangeArrowheads="1"/>
          </p:cNvPicPr>
          <p:nvPr/>
        </p:nvPicPr>
        <p:blipFill>
          <a:blip r:embed="rId4" cstate="print"/>
          <a:srcRect/>
          <a:stretch>
            <a:fillRect/>
          </a:stretch>
        </p:blipFill>
        <p:spPr bwMode="auto">
          <a:xfrm>
            <a:off x="2438714" y="4127383"/>
            <a:ext cx="4256619" cy="2499919"/>
          </a:xfrm>
          <a:prstGeom prst="rect">
            <a:avLst/>
          </a:prstGeom>
          <a:noFill/>
        </p:spPr>
      </p:pic>
      <p:pic>
        <p:nvPicPr>
          <p:cNvPr id="232454" name="Picture 6" descr="http://hiq.linde-gas.com/international/web/lg/spg/like35lgspg.nsf/repositorybyalias/image_hplc/$file/hplc.gif"/>
          <p:cNvPicPr>
            <a:picLocks noChangeAspect="1" noChangeArrowheads="1"/>
          </p:cNvPicPr>
          <p:nvPr/>
        </p:nvPicPr>
        <p:blipFill>
          <a:blip r:embed="rId5" cstate="print"/>
          <a:srcRect/>
          <a:stretch>
            <a:fillRect/>
          </a:stretch>
        </p:blipFill>
        <p:spPr bwMode="auto">
          <a:xfrm>
            <a:off x="279973" y="906940"/>
            <a:ext cx="5330045" cy="3203357"/>
          </a:xfrm>
          <a:prstGeom prst="rect">
            <a:avLst/>
          </a:prstGeom>
          <a:noFill/>
        </p:spPr>
      </p:pic>
      <p:sp>
        <p:nvSpPr>
          <p:cNvPr id="6" name="Rectangle 5"/>
          <p:cNvSpPr/>
          <p:nvPr/>
        </p:nvSpPr>
        <p:spPr>
          <a:xfrm>
            <a:off x="4742121" y="3891516"/>
            <a:ext cx="2190307" cy="1701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438150" y="990600"/>
            <a:ext cx="8229600" cy="508000"/>
          </a:xfrm>
          <a:prstGeom prst="rect">
            <a:avLst/>
          </a:prstGeom>
          <a:noFill/>
          <a:ln w="9525">
            <a:noFill/>
            <a:miter lim="800000"/>
            <a:headEnd/>
            <a:tailEnd/>
          </a:ln>
          <a:effectLst/>
        </p:spPr>
        <p:txBody>
          <a:bodyPr lIns="0" tIns="0" rIns="0" bIns="0"/>
          <a:lstStyle/>
          <a:p>
            <a:pPr marL="342900" indent="-342900" algn="l" eaLnBrk="1" hangingPunct="1">
              <a:spcBef>
                <a:spcPct val="20000"/>
              </a:spcBef>
            </a:pPr>
            <a:r>
              <a:rPr lang="en-GB" sz="2800" dirty="0"/>
              <a:t>The Beer-Lambert </a:t>
            </a:r>
            <a:r>
              <a:rPr lang="en-GB" sz="2800" dirty="0" smtClean="0"/>
              <a:t>Law (</a:t>
            </a:r>
            <a:r>
              <a:rPr lang="en-GB" sz="2800" dirty="0" smtClean="0">
                <a:latin typeface="Symbol" pitchFamily="18" charset="2"/>
              </a:rPr>
              <a:t>l</a:t>
            </a:r>
            <a:r>
              <a:rPr lang="en-GB" sz="2800" dirty="0" smtClean="0"/>
              <a:t> specific):</a:t>
            </a:r>
            <a:endParaRPr lang="en-GB" sz="2800" dirty="0">
              <a:solidFill>
                <a:srgbClr val="FFFF00"/>
              </a:solidFill>
            </a:endParaRPr>
          </a:p>
        </p:txBody>
      </p:sp>
      <p:sp>
        <p:nvSpPr>
          <p:cNvPr id="6" name="Rectangle 15"/>
          <p:cNvSpPr>
            <a:spLocks noChangeArrowheads="1"/>
          </p:cNvSpPr>
          <p:nvPr/>
        </p:nvSpPr>
        <p:spPr bwMode="auto">
          <a:xfrm>
            <a:off x="209550" y="2679700"/>
            <a:ext cx="4616450" cy="1651000"/>
          </a:xfrm>
          <a:prstGeom prst="rect">
            <a:avLst/>
          </a:prstGeom>
          <a:noFill/>
          <a:ln w="9525">
            <a:noFill/>
            <a:miter lim="800000"/>
            <a:headEnd/>
            <a:tailEnd/>
          </a:ln>
          <a:effectLst/>
        </p:spPr>
        <p:txBody>
          <a:bodyPr lIns="0" tIns="0" rIns="0" bIns="0"/>
          <a:lstStyle/>
          <a:p>
            <a:pPr marL="742950" lvl="1" indent="-285750">
              <a:spcAft>
                <a:spcPts val="1000"/>
              </a:spcAft>
            </a:pPr>
            <a:r>
              <a:rPr lang="en-US" dirty="0" smtClean="0"/>
              <a:t>A  =  absorbance (</a:t>
            </a:r>
            <a:r>
              <a:rPr lang="en-US" dirty="0" err="1" smtClean="0"/>
              <a:t>unitless</a:t>
            </a:r>
            <a:r>
              <a:rPr lang="en-US" dirty="0" smtClean="0"/>
              <a:t>, A = </a:t>
            </a:r>
            <a:r>
              <a:rPr lang="en-GB" dirty="0" smtClean="0"/>
              <a:t>log</a:t>
            </a:r>
            <a:r>
              <a:rPr lang="en-GB" baseline="-25000" dirty="0" smtClean="0"/>
              <a:t>10</a:t>
            </a:r>
            <a:r>
              <a:rPr lang="en-GB" dirty="0" smtClean="0"/>
              <a:t> P</a:t>
            </a:r>
            <a:r>
              <a:rPr lang="en-GB" baseline="-25000" dirty="0" smtClean="0"/>
              <a:t>0</a:t>
            </a:r>
            <a:r>
              <a:rPr lang="en-GB" dirty="0" smtClean="0"/>
              <a:t>/P)</a:t>
            </a:r>
            <a:r>
              <a:rPr lang="en-US" dirty="0" smtClean="0"/>
              <a:t> </a:t>
            </a:r>
            <a:endParaRPr lang="en-US" dirty="0"/>
          </a:p>
          <a:p>
            <a:pPr marL="742950" lvl="1" indent="-285750">
              <a:spcAft>
                <a:spcPts val="1000"/>
              </a:spcAft>
            </a:pPr>
            <a:r>
              <a:rPr lang="en-US" b="1" dirty="0">
                <a:latin typeface="Symbol" pitchFamily="18" charset="2"/>
              </a:rPr>
              <a:t>e</a:t>
            </a:r>
            <a:r>
              <a:rPr lang="en-US" dirty="0"/>
              <a:t> </a:t>
            </a:r>
            <a:r>
              <a:rPr lang="en-US" dirty="0" smtClean="0"/>
              <a:t> =  molar </a:t>
            </a:r>
            <a:r>
              <a:rPr lang="en-US" dirty="0" err="1" smtClean="0"/>
              <a:t>absorptivity</a:t>
            </a:r>
            <a:r>
              <a:rPr lang="en-US" dirty="0" smtClean="0"/>
              <a:t> (L mol</a:t>
            </a:r>
            <a:r>
              <a:rPr lang="en-US" baseline="30000" dirty="0" smtClean="0"/>
              <a:t>-1</a:t>
            </a:r>
            <a:r>
              <a:rPr lang="en-US" dirty="0" smtClean="0"/>
              <a:t> cm</a:t>
            </a:r>
            <a:r>
              <a:rPr lang="en-US" baseline="30000" dirty="0" smtClean="0"/>
              <a:t>-1</a:t>
            </a:r>
            <a:r>
              <a:rPr lang="en-US" dirty="0" smtClean="0"/>
              <a:t>)</a:t>
            </a:r>
            <a:endParaRPr lang="en-US" baseline="30000" dirty="0"/>
          </a:p>
          <a:p>
            <a:pPr marL="742950" lvl="1" indent="-285750">
              <a:spcAft>
                <a:spcPts val="1000"/>
              </a:spcAft>
            </a:pPr>
            <a:r>
              <a:rPr lang="en-US" dirty="0" smtClean="0">
                <a:latin typeface="Vivaldi" pitchFamily="66" charset="0"/>
              </a:rPr>
              <a:t>l </a:t>
            </a:r>
            <a:r>
              <a:rPr lang="en-US" dirty="0" smtClean="0"/>
              <a:t>  =  path </a:t>
            </a:r>
            <a:r>
              <a:rPr lang="en-US" dirty="0"/>
              <a:t>length of the sample </a:t>
            </a:r>
            <a:r>
              <a:rPr lang="en-US" dirty="0" smtClean="0"/>
              <a:t>(cm)</a:t>
            </a:r>
            <a:endParaRPr lang="en-US" dirty="0"/>
          </a:p>
          <a:p>
            <a:pPr marL="742950" lvl="1" indent="-285750" algn="l" eaLnBrk="1" hangingPunct="1">
              <a:spcAft>
                <a:spcPts val="1000"/>
              </a:spcAft>
            </a:pPr>
            <a:r>
              <a:rPr lang="en-US" dirty="0"/>
              <a:t>c </a:t>
            </a:r>
            <a:r>
              <a:rPr lang="en-US" dirty="0" smtClean="0"/>
              <a:t> =  </a:t>
            </a:r>
            <a:r>
              <a:rPr lang="en-US" dirty="0"/>
              <a:t>concentration </a:t>
            </a:r>
            <a:r>
              <a:rPr lang="en-US" dirty="0" smtClean="0"/>
              <a:t>(mol/L or M)</a:t>
            </a:r>
            <a:endParaRPr lang="en-GB" sz="2000" dirty="0">
              <a:solidFill>
                <a:srgbClr val="FFFF00"/>
              </a:solidFill>
            </a:endParaRPr>
          </a:p>
        </p:txBody>
      </p:sp>
      <p:sp>
        <p:nvSpPr>
          <p:cNvPr id="7"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Beer’s Law</a:t>
            </a:r>
            <a:endParaRPr lang="en-US" sz="3200" b="1" u="sng" dirty="0">
              <a:solidFill>
                <a:schemeClr val="tx2"/>
              </a:solidFill>
            </a:endParaRPr>
          </a:p>
        </p:txBody>
      </p:sp>
      <p:grpSp>
        <p:nvGrpSpPr>
          <p:cNvPr id="9" name="Group 7"/>
          <p:cNvGrpSpPr>
            <a:grpSpLocks/>
          </p:cNvGrpSpPr>
          <p:nvPr/>
        </p:nvGrpSpPr>
        <p:grpSpPr bwMode="auto">
          <a:xfrm>
            <a:off x="5253038" y="2557460"/>
            <a:ext cx="2443163" cy="920753"/>
            <a:chOff x="3885" y="696"/>
            <a:chExt cx="1539" cy="580"/>
          </a:xfrm>
        </p:grpSpPr>
        <p:sp>
          <p:nvSpPr>
            <p:cNvPr id="11" name="AutoShape 9"/>
            <p:cNvSpPr>
              <a:spLocks noChangeArrowheads="1"/>
            </p:cNvSpPr>
            <p:nvPr/>
          </p:nvSpPr>
          <p:spPr bwMode="auto">
            <a:xfrm>
              <a:off x="3888" y="696"/>
              <a:ext cx="624" cy="576"/>
            </a:xfrm>
            <a:prstGeom prst="rightArrow">
              <a:avLst>
                <a:gd name="adj1" fmla="val 50000"/>
                <a:gd name="adj2" fmla="val 27083"/>
              </a:avLst>
            </a:prstGeom>
            <a:solidFill>
              <a:srgbClr val="FF0000">
                <a:alpha val="69804"/>
              </a:srgbClr>
            </a:solidFill>
            <a:ln w="9525">
              <a:noFill/>
              <a:miter lim="800000"/>
              <a:headEnd/>
              <a:tailEnd/>
            </a:ln>
            <a:effectLst/>
          </p:spPr>
          <p:txBody>
            <a:bodyPr wrap="none" anchor="ctr"/>
            <a:lstStyle/>
            <a:p>
              <a:endParaRPr lang="en-US"/>
            </a:p>
          </p:txBody>
        </p:sp>
        <p:sp>
          <p:nvSpPr>
            <p:cNvPr id="12" name="AutoShape 10"/>
            <p:cNvSpPr>
              <a:spLocks noChangeArrowheads="1"/>
            </p:cNvSpPr>
            <p:nvPr/>
          </p:nvSpPr>
          <p:spPr bwMode="auto">
            <a:xfrm>
              <a:off x="4944" y="804"/>
              <a:ext cx="480" cy="360"/>
            </a:xfrm>
            <a:prstGeom prst="rightArrow">
              <a:avLst>
                <a:gd name="adj1" fmla="val 50000"/>
                <a:gd name="adj2" fmla="val 33333"/>
              </a:avLst>
            </a:prstGeom>
            <a:solidFill>
              <a:srgbClr val="FF0000">
                <a:alpha val="69804"/>
              </a:srgbClr>
            </a:solidFill>
            <a:ln w="9525">
              <a:noFill/>
              <a:miter lim="800000"/>
              <a:headEnd/>
              <a:tailEnd/>
            </a:ln>
            <a:effectLst/>
          </p:spPr>
          <p:txBody>
            <a:bodyPr wrap="none" anchor="ctr"/>
            <a:lstStyle/>
            <a:p>
              <a:endParaRPr lang="en-US"/>
            </a:p>
          </p:txBody>
        </p:sp>
        <p:sp>
          <p:nvSpPr>
            <p:cNvPr id="14" name="Text Box 12"/>
            <p:cNvSpPr txBox="1">
              <a:spLocks noChangeArrowheads="1"/>
            </p:cNvSpPr>
            <p:nvPr/>
          </p:nvSpPr>
          <p:spPr bwMode="auto">
            <a:xfrm>
              <a:off x="3885" y="830"/>
              <a:ext cx="285" cy="446"/>
            </a:xfrm>
            <a:prstGeom prst="rect">
              <a:avLst/>
            </a:prstGeom>
            <a:noFill/>
            <a:ln w="9525">
              <a:noFill/>
              <a:miter lim="800000"/>
              <a:headEnd/>
              <a:tailEnd/>
            </a:ln>
            <a:effectLst/>
          </p:spPr>
          <p:txBody>
            <a:bodyPr wrap="none">
              <a:spAutoFit/>
            </a:bodyPr>
            <a:lstStyle/>
            <a:p>
              <a:pPr algn="l"/>
              <a:r>
                <a:rPr lang="en-US" sz="2400" b="1" dirty="0"/>
                <a:t>P</a:t>
              </a:r>
              <a:r>
                <a:rPr lang="en-US" sz="2400" b="1" baseline="-25000" dirty="0"/>
                <a:t>0</a:t>
              </a:r>
            </a:p>
            <a:p>
              <a:pPr algn="l"/>
              <a:endParaRPr lang="en-US" sz="2400" b="1" baseline="-25000" dirty="0"/>
            </a:p>
          </p:txBody>
        </p:sp>
      </p:grpSp>
      <p:sp>
        <p:nvSpPr>
          <p:cNvPr id="22" name="Rectangle 21"/>
          <p:cNvSpPr/>
          <p:nvPr/>
        </p:nvSpPr>
        <p:spPr>
          <a:xfrm>
            <a:off x="3330599" y="1566118"/>
            <a:ext cx="2246128" cy="707886"/>
          </a:xfrm>
          <a:prstGeom prst="rect">
            <a:avLst/>
          </a:prstGeom>
        </p:spPr>
        <p:txBody>
          <a:bodyPr wrap="none">
            <a:spAutoFit/>
          </a:bodyPr>
          <a:lstStyle/>
          <a:p>
            <a:r>
              <a:rPr lang="en-US" sz="4000" dirty="0" smtClean="0">
                <a:latin typeface="Tahoma" pitchFamily="34" charset="0"/>
              </a:rPr>
              <a:t>A = </a:t>
            </a:r>
            <a:r>
              <a:rPr lang="en-US" sz="4000" dirty="0" smtClean="0">
                <a:latin typeface="Symbol" pitchFamily="18" charset="2"/>
              </a:rPr>
              <a:t>e</a:t>
            </a:r>
            <a:r>
              <a:rPr lang="en-US" sz="4000" dirty="0" smtClean="0">
                <a:latin typeface="Tahoma" pitchFamily="34" charset="0"/>
              </a:rPr>
              <a:t> c </a:t>
            </a:r>
            <a:r>
              <a:rPr lang="en-US" sz="4000" b="1" dirty="0" smtClean="0">
                <a:latin typeface="Vivaldi" pitchFamily="66" charset="0"/>
              </a:rPr>
              <a:t>l</a:t>
            </a:r>
            <a:r>
              <a:rPr lang="en-US" sz="4000" dirty="0" smtClean="0">
                <a:latin typeface="Tahoma" pitchFamily="34" charset="0"/>
              </a:rPr>
              <a:t> </a:t>
            </a:r>
            <a:endParaRPr lang="en-US" sz="4000" dirty="0"/>
          </a:p>
        </p:txBody>
      </p:sp>
      <p:grpSp>
        <p:nvGrpSpPr>
          <p:cNvPr id="2" name="Group 1"/>
          <p:cNvGrpSpPr/>
          <p:nvPr/>
        </p:nvGrpSpPr>
        <p:grpSpPr>
          <a:xfrm>
            <a:off x="1632698" y="4812725"/>
            <a:ext cx="5247523" cy="1882120"/>
            <a:chOff x="1632698" y="4812725"/>
            <a:chExt cx="5247523" cy="1882120"/>
          </a:xfrm>
        </p:grpSpPr>
        <p:sp>
          <p:nvSpPr>
            <p:cNvPr id="18" name="TextBox 17"/>
            <p:cNvSpPr txBox="1"/>
            <p:nvPr/>
          </p:nvSpPr>
          <p:spPr>
            <a:xfrm>
              <a:off x="1632698" y="4812725"/>
              <a:ext cx="2431302" cy="523220"/>
            </a:xfrm>
            <a:prstGeom prst="rect">
              <a:avLst/>
            </a:prstGeom>
            <a:noFill/>
          </p:spPr>
          <p:txBody>
            <a:bodyPr wrap="square" rtlCol="0">
              <a:spAutoFit/>
            </a:bodyPr>
            <a:lstStyle/>
            <a:p>
              <a:r>
                <a:rPr lang="en-US" sz="2800" dirty="0" smtClean="0">
                  <a:solidFill>
                    <a:prstClr val="black"/>
                  </a:solidFill>
                  <a:cs typeface="Times New Roman" pitchFamily="18" charset="0"/>
                </a:rPr>
                <a:t>Concentration</a:t>
              </a:r>
              <a:endParaRPr lang="en-US" sz="2800" baseline="-25000" dirty="0">
                <a:solidFill>
                  <a:prstClr val="black"/>
                </a:solidFill>
                <a:cs typeface="Times New Roman" pitchFamily="18" charset="0"/>
              </a:endParaRPr>
            </a:p>
          </p:txBody>
        </p:sp>
        <p:sp>
          <p:nvSpPr>
            <p:cNvPr id="19" name="Down Arrow 18"/>
            <p:cNvSpPr/>
            <p:nvPr/>
          </p:nvSpPr>
          <p:spPr>
            <a:xfrm rot="10800000">
              <a:off x="3874244" y="4852667"/>
              <a:ext cx="313577" cy="392432"/>
            </a:xfrm>
            <a:prstGeom prst="downArrow">
              <a:avLst>
                <a:gd name="adj1" fmla="val 50000"/>
                <a:gd name="adj2" fmla="val 351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4629898" y="4812725"/>
              <a:ext cx="2037602" cy="523220"/>
            </a:xfrm>
            <a:prstGeom prst="rect">
              <a:avLst/>
            </a:prstGeom>
            <a:noFill/>
          </p:spPr>
          <p:txBody>
            <a:bodyPr wrap="square" rtlCol="0">
              <a:spAutoFit/>
            </a:bodyPr>
            <a:lstStyle/>
            <a:p>
              <a:r>
                <a:rPr lang="en-US" sz="2800" dirty="0" smtClean="0">
                  <a:solidFill>
                    <a:prstClr val="black"/>
                  </a:solidFill>
                  <a:cs typeface="Times New Roman" pitchFamily="18" charset="0"/>
                </a:rPr>
                <a:t>Absorbance</a:t>
              </a:r>
              <a:endParaRPr lang="en-US" sz="2800" baseline="-25000" dirty="0">
                <a:solidFill>
                  <a:prstClr val="black"/>
                </a:solidFill>
                <a:cs typeface="Times New Roman" pitchFamily="18" charset="0"/>
              </a:endParaRPr>
            </a:p>
          </p:txBody>
        </p:sp>
        <p:sp>
          <p:nvSpPr>
            <p:cNvPr id="21" name="Down Arrow 20"/>
            <p:cNvSpPr/>
            <p:nvPr/>
          </p:nvSpPr>
          <p:spPr>
            <a:xfrm rot="10800000">
              <a:off x="6566644" y="4865367"/>
              <a:ext cx="313577" cy="392432"/>
            </a:xfrm>
            <a:prstGeom prst="downArrow">
              <a:avLst>
                <a:gd name="adj1" fmla="val 50000"/>
                <a:gd name="adj2" fmla="val 351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1632698" y="5485825"/>
              <a:ext cx="2431302" cy="523220"/>
            </a:xfrm>
            <a:prstGeom prst="rect">
              <a:avLst/>
            </a:prstGeom>
            <a:noFill/>
          </p:spPr>
          <p:txBody>
            <a:bodyPr wrap="square" rtlCol="0">
              <a:spAutoFit/>
            </a:bodyPr>
            <a:lstStyle/>
            <a:p>
              <a:r>
                <a:rPr lang="en-US" sz="2800" dirty="0" smtClean="0">
                  <a:solidFill>
                    <a:prstClr val="black"/>
                  </a:solidFill>
                  <a:cs typeface="Times New Roman" pitchFamily="18" charset="0"/>
                </a:rPr>
                <a:t>Path length</a:t>
              </a:r>
              <a:endParaRPr lang="en-US" sz="2800" baseline="-25000" dirty="0">
                <a:solidFill>
                  <a:prstClr val="black"/>
                </a:solidFill>
                <a:cs typeface="Times New Roman" pitchFamily="18" charset="0"/>
              </a:endParaRPr>
            </a:p>
          </p:txBody>
        </p:sp>
        <p:sp>
          <p:nvSpPr>
            <p:cNvPr id="24" name="Down Arrow 23"/>
            <p:cNvSpPr/>
            <p:nvPr/>
          </p:nvSpPr>
          <p:spPr>
            <a:xfrm rot="10800000">
              <a:off x="3874244" y="5525767"/>
              <a:ext cx="313577" cy="392432"/>
            </a:xfrm>
            <a:prstGeom prst="downArrow">
              <a:avLst>
                <a:gd name="adj1" fmla="val 50000"/>
                <a:gd name="adj2" fmla="val 351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4629898" y="5485825"/>
              <a:ext cx="2037602" cy="523220"/>
            </a:xfrm>
            <a:prstGeom prst="rect">
              <a:avLst/>
            </a:prstGeom>
            <a:noFill/>
          </p:spPr>
          <p:txBody>
            <a:bodyPr wrap="square" rtlCol="0">
              <a:spAutoFit/>
            </a:bodyPr>
            <a:lstStyle/>
            <a:p>
              <a:r>
                <a:rPr lang="en-US" sz="2800" dirty="0" smtClean="0">
                  <a:solidFill>
                    <a:prstClr val="black"/>
                  </a:solidFill>
                  <a:cs typeface="Times New Roman" pitchFamily="18" charset="0"/>
                </a:rPr>
                <a:t>Absorbance</a:t>
              </a:r>
              <a:endParaRPr lang="en-US" sz="2800" baseline="-25000" dirty="0">
                <a:solidFill>
                  <a:prstClr val="black"/>
                </a:solidFill>
                <a:cs typeface="Times New Roman" pitchFamily="18" charset="0"/>
              </a:endParaRPr>
            </a:p>
          </p:txBody>
        </p:sp>
        <p:sp>
          <p:nvSpPr>
            <p:cNvPr id="26" name="Down Arrow 25"/>
            <p:cNvSpPr/>
            <p:nvPr/>
          </p:nvSpPr>
          <p:spPr>
            <a:xfrm rot="10800000">
              <a:off x="6566644" y="5538467"/>
              <a:ext cx="313577" cy="392432"/>
            </a:xfrm>
            <a:prstGeom prst="downArrow">
              <a:avLst>
                <a:gd name="adj1" fmla="val 50000"/>
                <a:gd name="adj2" fmla="val 351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1632698" y="6171625"/>
              <a:ext cx="2431302" cy="523220"/>
            </a:xfrm>
            <a:prstGeom prst="rect">
              <a:avLst/>
            </a:prstGeom>
            <a:noFill/>
          </p:spPr>
          <p:txBody>
            <a:bodyPr wrap="square" rtlCol="0">
              <a:spAutoFit/>
            </a:bodyPr>
            <a:lstStyle/>
            <a:p>
              <a:r>
                <a:rPr lang="en-US" sz="2800" dirty="0" smtClean="0">
                  <a:solidFill>
                    <a:prstClr val="black"/>
                  </a:solidFill>
                  <a:cs typeface="Times New Roman" pitchFamily="18" charset="0"/>
                </a:rPr>
                <a:t>Molar Abs.</a:t>
              </a:r>
              <a:endParaRPr lang="en-US" sz="2800" baseline="-25000" dirty="0">
                <a:solidFill>
                  <a:prstClr val="black"/>
                </a:solidFill>
                <a:cs typeface="Times New Roman" pitchFamily="18" charset="0"/>
              </a:endParaRPr>
            </a:p>
          </p:txBody>
        </p:sp>
        <p:sp>
          <p:nvSpPr>
            <p:cNvPr id="28" name="Down Arrow 27"/>
            <p:cNvSpPr/>
            <p:nvPr/>
          </p:nvSpPr>
          <p:spPr>
            <a:xfrm rot="10800000">
              <a:off x="3874244" y="6211567"/>
              <a:ext cx="313577" cy="392432"/>
            </a:xfrm>
            <a:prstGeom prst="downArrow">
              <a:avLst>
                <a:gd name="adj1" fmla="val 50000"/>
                <a:gd name="adj2" fmla="val 351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4629898" y="6171625"/>
              <a:ext cx="2037602" cy="523220"/>
            </a:xfrm>
            <a:prstGeom prst="rect">
              <a:avLst/>
            </a:prstGeom>
            <a:noFill/>
          </p:spPr>
          <p:txBody>
            <a:bodyPr wrap="square" rtlCol="0">
              <a:spAutoFit/>
            </a:bodyPr>
            <a:lstStyle/>
            <a:p>
              <a:r>
                <a:rPr lang="en-US" sz="2800" dirty="0" smtClean="0">
                  <a:solidFill>
                    <a:prstClr val="black"/>
                  </a:solidFill>
                  <a:cs typeface="Times New Roman" pitchFamily="18" charset="0"/>
                </a:rPr>
                <a:t>Absorbance</a:t>
              </a:r>
              <a:endParaRPr lang="en-US" sz="2800" baseline="-25000" dirty="0">
                <a:solidFill>
                  <a:prstClr val="black"/>
                </a:solidFill>
                <a:cs typeface="Times New Roman" pitchFamily="18" charset="0"/>
              </a:endParaRPr>
            </a:p>
          </p:txBody>
        </p:sp>
        <p:sp>
          <p:nvSpPr>
            <p:cNvPr id="30" name="Down Arrow 29"/>
            <p:cNvSpPr/>
            <p:nvPr/>
          </p:nvSpPr>
          <p:spPr>
            <a:xfrm rot="10800000">
              <a:off x="6566644" y="6224267"/>
              <a:ext cx="313577" cy="392432"/>
            </a:xfrm>
            <a:prstGeom prst="downArrow">
              <a:avLst>
                <a:gd name="adj1" fmla="val 50000"/>
                <a:gd name="adj2" fmla="val 351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1" name="Cube 30"/>
          <p:cNvSpPr/>
          <p:nvPr/>
        </p:nvSpPr>
        <p:spPr>
          <a:xfrm>
            <a:off x="6286502" y="2422652"/>
            <a:ext cx="536473" cy="1348648"/>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991328" y="1957073"/>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33" name="Rectangle 32"/>
          <p:cNvSpPr/>
          <p:nvPr/>
        </p:nvSpPr>
        <p:spPr>
          <a:xfrm>
            <a:off x="5109054" y="3344386"/>
            <a:ext cx="1154740" cy="369332"/>
          </a:xfrm>
          <a:prstGeom prst="rect">
            <a:avLst/>
          </a:prstGeom>
        </p:spPr>
        <p:txBody>
          <a:bodyPr wrap="none">
            <a:spAutoFit/>
          </a:bodyPr>
          <a:lstStyle/>
          <a:p>
            <a:r>
              <a:rPr lang="en-US" dirty="0" smtClean="0"/>
              <a:t>(power in)</a:t>
            </a:r>
            <a:endParaRPr lang="en-US" dirty="0"/>
          </a:p>
        </p:txBody>
      </p:sp>
      <p:sp>
        <p:nvSpPr>
          <p:cNvPr id="34" name="Text Box 12"/>
          <p:cNvSpPr txBox="1">
            <a:spLocks noChangeArrowheads="1"/>
          </p:cNvSpPr>
          <p:nvPr/>
        </p:nvSpPr>
        <p:spPr bwMode="auto">
          <a:xfrm>
            <a:off x="6948484" y="2779855"/>
            <a:ext cx="348172" cy="707886"/>
          </a:xfrm>
          <a:prstGeom prst="rect">
            <a:avLst/>
          </a:prstGeom>
          <a:noFill/>
          <a:ln w="9525">
            <a:noFill/>
            <a:miter lim="800000"/>
            <a:headEnd/>
            <a:tailEnd/>
          </a:ln>
          <a:effectLst/>
        </p:spPr>
        <p:txBody>
          <a:bodyPr wrap="none">
            <a:spAutoFit/>
          </a:bodyPr>
          <a:lstStyle/>
          <a:p>
            <a:pPr algn="l"/>
            <a:r>
              <a:rPr lang="en-US" sz="2400" b="1" dirty="0" smtClean="0"/>
              <a:t>P</a:t>
            </a:r>
            <a:endParaRPr lang="en-US" sz="2400" b="1" baseline="-25000" dirty="0"/>
          </a:p>
          <a:p>
            <a:pPr algn="l"/>
            <a:endParaRPr lang="en-US" sz="2400" b="1" baseline="-25000" dirty="0"/>
          </a:p>
        </p:txBody>
      </p:sp>
      <p:sp>
        <p:nvSpPr>
          <p:cNvPr id="35" name="Rectangle 34"/>
          <p:cNvSpPr/>
          <p:nvPr/>
        </p:nvSpPr>
        <p:spPr>
          <a:xfrm>
            <a:off x="6804504" y="3366577"/>
            <a:ext cx="1300612" cy="369332"/>
          </a:xfrm>
          <a:prstGeom prst="rect">
            <a:avLst/>
          </a:prstGeom>
        </p:spPr>
        <p:txBody>
          <a:bodyPr wrap="none">
            <a:spAutoFit/>
          </a:bodyPr>
          <a:lstStyle/>
          <a:p>
            <a:r>
              <a:rPr lang="en-US" dirty="0" smtClean="0"/>
              <a:t>(power out)</a:t>
            </a:r>
            <a:endParaRPr lang="en-US" dirty="0"/>
          </a:p>
        </p:txBody>
      </p:sp>
      <p:sp>
        <p:nvSpPr>
          <p:cNvPr id="36" name="Left Brace 35"/>
          <p:cNvSpPr/>
          <p:nvPr/>
        </p:nvSpPr>
        <p:spPr>
          <a:xfrm rot="16200000">
            <a:off x="6341667" y="3737371"/>
            <a:ext cx="257175" cy="369095"/>
          </a:xfrm>
          <a:prstGeom prst="leftBrace">
            <a:avLst>
              <a:gd name="adj1" fmla="val 2314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6098912" y="3968234"/>
            <a:ext cx="838691" cy="369332"/>
          </a:xfrm>
          <a:prstGeom prst="rect">
            <a:avLst/>
          </a:prstGeom>
        </p:spPr>
        <p:txBody>
          <a:bodyPr wrap="none">
            <a:spAutoFit/>
          </a:bodyPr>
          <a:lstStyle/>
          <a:p>
            <a:r>
              <a:rPr lang="en-US" dirty="0" smtClean="0">
                <a:latin typeface="Vivaldi" pitchFamily="66" charset="0"/>
              </a:rPr>
              <a:t>l</a:t>
            </a:r>
            <a:r>
              <a:rPr lang="en-US" dirty="0" smtClean="0"/>
              <a:t>  in cm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674474" y="961096"/>
            <a:ext cx="3212983" cy="369332"/>
          </a:xfrm>
          <a:prstGeom prst="rect">
            <a:avLst/>
          </a:prstGeom>
          <a:noFill/>
          <a:ln w="9525">
            <a:noFill/>
            <a:miter lim="800000"/>
            <a:headEnd/>
            <a:tailEnd/>
          </a:ln>
          <a:effectLst/>
        </p:spPr>
        <p:txBody>
          <a:bodyPr wrap="square">
            <a:spAutoFit/>
          </a:bodyPr>
          <a:lstStyle/>
          <a:p>
            <a:pPr algn="ctr">
              <a:spcBef>
                <a:spcPct val="50000"/>
              </a:spcBef>
            </a:pPr>
            <a:r>
              <a:rPr lang="en-US" altLang="en-US" u="sng" dirty="0" smtClean="0"/>
              <a:t>Titration of </a:t>
            </a:r>
            <a:r>
              <a:rPr lang="en-US" altLang="en-US" u="sng" dirty="0" err="1" smtClean="0"/>
              <a:t>bromocresol</a:t>
            </a:r>
            <a:r>
              <a:rPr lang="en-US" altLang="en-US" u="sng" dirty="0" smtClean="0"/>
              <a:t> green</a:t>
            </a:r>
          </a:p>
        </p:txBody>
      </p:sp>
      <p:grpSp>
        <p:nvGrpSpPr>
          <p:cNvPr id="20" name="Group 19"/>
          <p:cNvGrpSpPr/>
          <p:nvPr/>
        </p:nvGrpSpPr>
        <p:grpSpPr>
          <a:xfrm>
            <a:off x="108222" y="3743504"/>
            <a:ext cx="5250587" cy="2874456"/>
            <a:chOff x="-2127066" y="3743504"/>
            <a:chExt cx="5250587" cy="2874456"/>
          </a:xfrm>
        </p:grpSpPr>
        <p:pic>
          <p:nvPicPr>
            <p:cNvPr id="32771" name="Picture 3" descr="256mockrobot2.gif                                              000000A6Macintosh HD                   B38D57EA:"/>
            <p:cNvPicPr>
              <a:picLocks noChangeAspect="1" noChangeArrowheads="1"/>
            </p:cNvPicPr>
            <p:nvPr/>
          </p:nvPicPr>
          <p:blipFill>
            <a:blip r:embed="rId3" cstate="print"/>
            <a:srcRect t="17871"/>
            <a:stretch>
              <a:fillRect/>
            </a:stretch>
          </p:blipFill>
          <p:spPr bwMode="auto">
            <a:xfrm>
              <a:off x="-2127066" y="3743504"/>
              <a:ext cx="4718405" cy="2497905"/>
            </a:xfrm>
            <a:prstGeom prst="rect">
              <a:avLst/>
            </a:prstGeom>
            <a:noFill/>
          </p:spPr>
        </p:pic>
        <p:sp>
          <p:nvSpPr>
            <p:cNvPr id="32774" name="Text Box 6"/>
            <p:cNvSpPr txBox="1">
              <a:spLocks noChangeArrowheads="1"/>
            </p:cNvSpPr>
            <p:nvPr/>
          </p:nvSpPr>
          <p:spPr bwMode="auto">
            <a:xfrm>
              <a:off x="400235" y="6217850"/>
              <a:ext cx="2723286" cy="400110"/>
            </a:xfrm>
            <a:prstGeom prst="rect">
              <a:avLst/>
            </a:prstGeom>
            <a:noFill/>
            <a:ln w="9525">
              <a:noFill/>
              <a:miter lim="800000"/>
              <a:headEnd/>
              <a:tailEnd/>
            </a:ln>
            <a:effectLst/>
          </p:spPr>
          <p:txBody>
            <a:bodyPr wrap="square">
              <a:spAutoFit/>
            </a:bodyPr>
            <a:lstStyle/>
            <a:p>
              <a:pPr algn="l">
                <a:spcBef>
                  <a:spcPct val="50000"/>
                </a:spcBef>
              </a:pPr>
              <a:r>
                <a:rPr lang="en-US" altLang="en-US" sz="2000" dirty="0" err="1">
                  <a:solidFill>
                    <a:srgbClr val="FF0000"/>
                  </a:solidFill>
                </a:rPr>
                <a:t>Isosbestic</a:t>
              </a:r>
              <a:r>
                <a:rPr lang="en-US" altLang="en-US" sz="2000" dirty="0">
                  <a:solidFill>
                    <a:srgbClr val="FF0000"/>
                  </a:solidFill>
                </a:rPr>
                <a:t> </a:t>
              </a:r>
              <a:r>
                <a:rPr lang="en-US" altLang="en-US" sz="2000" dirty="0" smtClean="0">
                  <a:solidFill>
                    <a:srgbClr val="FF0000"/>
                  </a:solidFill>
                </a:rPr>
                <a:t>point (A → B)</a:t>
              </a:r>
              <a:endParaRPr lang="en-US" altLang="en-US" sz="2000" dirty="0">
                <a:solidFill>
                  <a:srgbClr val="FF0000"/>
                </a:solidFill>
              </a:endParaRPr>
            </a:p>
          </p:txBody>
        </p:sp>
        <p:sp>
          <p:nvSpPr>
            <p:cNvPr id="32775" name="Line 7"/>
            <p:cNvSpPr>
              <a:spLocks noChangeShapeType="1"/>
            </p:cNvSpPr>
            <p:nvPr/>
          </p:nvSpPr>
          <p:spPr bwMode="auto">
            <a:xfrm flipH="1" flipV="1">
              <a:off x="0" y="5621010"/>
              <a:ext cx="789439" cy="677491"/>
            </a:xfrm>
            <a:prstGeom prst="line">
              <a:avLst/>
            </a:prstGeom>
            <a:noFill/>
            <a:ln w="9525">
              <a:solidFill>
                <a:schemeClr val="tx1"/>
              </a:solidFill>
              <a:round/>
              <a:headEnd/>
              <a:tailEnd type="triangle" w="med" len="med"/>
            </a:ln>
            <a:effectLst/>
          </p:spPr>
          <p:txBody>
            <a:bodyPr wrap="none" anchor="ctr"/>
            <a:lstStyle/>
            <a:p>
              <a:endParaRPr lang="en-US"/>
            </a:p>
          </p:txBody>
        </p:sp>
      </p:grpSp>
      <p:sp>
        <p:nvSpPr>
          <p:cNvPr id="1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a:t>
            </a:r>
            <a:r>
              <a:rPr lang="en-US" sz="3200" b="1" i="1" u="sng" dirty="0" smtClean="0">
                <a:solidFill>
                  <a:schemeClr val="tx2"/>
                </a:solidFill>
              </a:rPr>
              <a:t>K</a:t>
            </a:r>
            <a:r>
              <a:rPr lang="en-US" sz="3200" b="1" i="1" u="sng" baseline="-25000" dirty="0" smtClean="0">
                <a:solidFill>
                  <a:schemeClr val="tx2"/>
                </a:solidFill>
              </a:rPr>
              <a:t>a</a:t>
            </a:r>
            <a:r>
              <a:rPr lang="en-US" sz="3200" b="1" i="1" u="sng" dirty="0" smtClean="0">
                <a:solidFill>
                  <a:schemeClr val="tx2"/>
                </a:solidFill>
              </a:rPr>
              <a:t> </a:t>
            </a:r>
            <a:r>
              <a:rPr lang="en-US" sz="3200" b="1" u="sng" dirty="0" smtClean="0">
                <a:solidFill>
                  <a:schemeClr val="tx2"/>
                </a:solidFill>
              </a:rPr>
              <a:t>Determination</a:t>
            </a:r>
            <a:endParaRPr lang="en-US" sz="3200" b="1" u="sng" dirty="0">
              <a:solidFill>
                <a:schemeClr val="tx2"/>
              </a:solidFill>
            </a:endParaRPr>
          </a:p>
        </p:txBody>
      </p:sp>
      <p:grpSp>
        <p:nvGrpSpPr>
          <p:cNvPr id="21" name="Group 20"/>
          <p:cNvGrpSpPr/>
          <p:nvPr/>
        </p:nvGrpSpPr>
        <p:grpSpPr>
          <a:xfrm>
            <a:off x="5399085" y="4084278"/>
            <a:ext cx="3160713" cy="2147259"/>
            <a:chOff x="4657585" y="4067275"/>
            <a:chExt cx="3815296" cy="2790725"/>
          </a:xfrm>
        </p:grpSpPr>
        <p:pic>
          <p:nvPicPr>
            <p:cNvPr id="231427" name="Picture 3"/>
            <p:cNvPicPr>
              <a:picLocks noChangeAspect="1" noChangeArrowheads="1"/>
            </p:cNvPicPr>
            <p:nvPr/>
          </p:nvPicPr>
          <p:blipFill>
            <a:blip r:embed="rId4" cstate="print"/>
            <a:srcRect/>
            <a:stretch>
              <a:fillRect/>
            </a:stretch>
          </p:blipFill>
          <p:spPr bwMode="auto">
            <a:xfrm>
              <a:off x="4755466" y="4067275"/>
              <a:ext cx="3717415" cy="2790725"/>
            </a:xfrm>
            <a:prstGeom prst="rect">
              <a:avLst/>
            </a:prstGeom>
            <a:noFill/>
            <a:ln w="9525">
              <a:noFill/>
              <a:miter lim="800000"/>
              <a:headEnd/>
              <a:tailEnd/>
            </a:ln>
          </p:spPr>
        </p:pic>
        <p:sp>
          <p:nvSpPr>
            <p:cNvPr id="16" name="TextBox 15"/>
            <p:cNvSpPr txBox="1"/>
            <p:nvPr/>
          </p:nvSpPr>
          <p:spPr>
            <a:xfrm rot="16200000">
              <a:off x="3979819" y="5114930"/>
              <a:ext cx="1727050" cy="371518"/>
            </a:xfrm>
            <a:prstGeom prst="rect">
              <a:avLst/>
            </a:prstGeom>
            <a:noFill/>
          </p:spPr>
          <p:txBody>
            <a:bodyPr wrap="square" rtlCol="0">
              <a:spAutoFit/>
            </a:bodyPr>
            <a:lstStyle/>
            <a:p>
              <a:pPr algn="ctr"/>
              <a:r>
                <a:rPr lang="en-US" sz="1400" b="1" dirty="0" smtClean="0"/>
                <a:t> A @ 615 nm</a:t>
              </a:r>
              <a:endParaRPr lang="en-US" sz="1400" b="1" dirty="0"/>
            </a:p>
          </p:txBody>
        </p:sp>
      </p:grpSp>
      <p:sp>
        <p:nvSpPr>
          <p:cNvPr id="13" name="TextBox 12"/>
          <p:cNvSpPr txBox="1"/>
          <p:nvPr/>
        </p:nvSpPr>
        <p:spPr>
          <a:xfrm>
            <a:off x="5699970" y="4241539"/>
            <a:ext cx="1048624" cy="369332"/>
          </a:xfrm>
          <a:prstGeom prst="rect">
            <a:avLst/>
          </a:prstGeom>
          <a:noFill/>
        </p:spPr>
        <p:txBody>
          <a:bodyPr wrap="square" rtlCol="0">
            <a:spAutoFit/>
          </a:bodyPr>
          <a:lstStyle/>
          <a:p>
            <a:r>
              <a:rPr lang="en-US" dirty="0" smtClean="0"/>
              <a:t>p</a:t>
            </a:r>
            <a:r>
              <a:rPr lang="en-US" i="1" dirty="0" smtClean="0"/>
              <a:t>K</a:t>
            </a:r>
            <a:r>
              <a:rPr lang="en-US" i="1" baseline="-25000" dirty="0" smtClean="0"/>
              <a:t>a</a:t>
            </a:r>
            <a:r>
              <a:rPr lang="en-US" dirty="0" smtClean="0"/>
              <a:t> = 4.8</a:t>
            </a:r>
            <a:endParaRPr lang="en-US" dirty="0"/>
          </a:p>
        </p:txBody>
      </p:sp>
      <p:sp>
        <p:nvSpPr>
          <p:cNvPr id="22" name="Line 7"/>
          <p:cNvSpPr>
            <a:spLocks noChangeShapeType="1"/>
          </p:cNvSpPr>
          <p:nvPr/>
        </p:nvSpPr>
        <p:spPr bwMode="auto">
          <a:xfrm flipH="1" flipV="1">
            <a:off x="3505200" y="3733800"/>
            <a:ext cx="0" cy="2142066"/>
          </a:xfrm>
          <a:prstGeom prst="line">
            <a:avLst/>
          </a:prstGeom>
          <a:noFill/>
          <a:ln w="28575">
            <a:solidFill>
              <a:srgbClr val="FF0000"/>
            </a:solidFill>
            <a:round/>
            <a:headEnd type="none" w="med" len="med"/>
            <a:tailEnd type="arrow" w="med" len="med"/>
          </a:ln>
          <a:effectLst/>
        </p:spPr>
        <p:txBody>
          <a:bodyPr wrap="none" anchor="ctr"/>
          <a:lstStyle/>
          <a:p>
            <a:endParaRPr lang="en-US"/>
          </a:p>
        </p:txBody>
      </p:sp>
      <p:sp>
        <p:nvSpPr>
          <p:cNvPr id="23" name="TextBox 22"/>
          <p:cNvSpPr txBox="1"/>
          <p:nvPr/>
        </p:nvSpPr>
        <p:spPr>
          <a:xfrm>
            <a:off x="778929" y="1320800"/>
            <a:ext cx="2971800" cy="2031325"/>
          </a:xfrm>
          <a:prstGeom prst="rect">
            <a:avLst/>
          </a:prstGeom>
          <a:noFill/>
        </p:spPr>
        <p:txBody>
          <a:bodyPr wrap="square" rtlCol="0">
            <a:spAutoFit/>
          </a:bodyPr>
          <a:lstStyle/>
          <a:p>
            <a:pPr marL="342900" indent="-342900">
              <a:buFont typeface="+mj-lt"/>
              <a:buAutoNum type="arabicParenR"/>
            </a:pPr>
            <a:r>
              <a:rPr lang="en-US" dirty="0" err="1" smtClean="0"/>
              <a:t>Bromocresol</a:t>
            </a:r>
            <a:r>
              <a:rPr lang="en-US" dirty="0" smtClean="0"/>
              <a:t> Green in H</a:t>
            </a:r>
            <a:r>
              <a:rPr lang="en-US" baseline="-25000" dirty="0" smtClean="0"/>
              <a:t>2</a:t>
            </a:r>
            <a:r>
              <a:rPr lang="en-US" dirty="0" smtClean="0"/>
              <a:t>O</a:t>
            </a:r>
          </a:p>
          <a:p>
            <a:pPr marL="342900" indent="-342900">
              <a:buFont typeface="+mj-lt"/>
              <a:buAutoNum type="arabicParenR"/>
            </a:pPr>
            <a:r>
              <a:rPr lang="en-US" dirty="0" smtClean="0"/>
              <a:t>Titrate with base</a:t>
            </a:r>
          </a:p>
          <a:p>
            <a:pPr marL="342900" indent="-342900">
              <a:buFont typeface="+mj-lt"/>
              <a:buAutoNum type="arabicParenR"/>
            </a:pPr>
            <a:r>
              <a:rPr lang="en-US" dirty="0" smtClean="0"/>
              <a:t>Monitor pH</a:t>
            </a:r>
          </a:p>
          <a:p>
            <a:pPr marL="342900" indent="-342900">
              <a:buFont typeface="+mj-lt"/>
              <a:buAutoNum type="arabicParenR"/>
            </a:pPr>
            <a:r>
              <a:rPr lang="en-US" dirty="0" smtClean="0"/>
              <a:t>Monitor Absorption Change</a:t>
            </a:r>
          </a:p>
          <a:p>
            <a:pPr marL="342900" indent="-342900">
              <a:buFont typeface="+mj-lt"/>
              <a:buAutoNum type="arabicParenR"/>
            </a:pPr>
            <a:r>
              <a:rPr lang="en-US" dirty="0" smtClean="0"/>
              <a:t>Graph absorbance </a:t>
            </a:r>
            <a:r>
              <a:rPr lang="en-US" dirty="0" err="1" smtClean="0"/>
              <a:t>vs</a:t>
            </a:r>
            <a:r>
              <a:rPr lang="en-US" dirty="0" smtClean="0"/>
              <a:t> pH</a:t>
            </a:r>
          </a:p>
          <a:p>
            <a:pPr marL="342900" indent="-342900">
              <a:buFont typeface="+mj-lt"/>
              <a:buAutoNum type="arabicParenR"/>
            </a:pPr>
            <a:r>
              <a:rPr lang="en-US" dirty="0" smtClean="0"/>
              <a:t>Inflection point = p</a:t>
            </a:r>
            <a:r>
              <a:rPr lang="en-US" i="1" dirty="0" smtClean="0"/>
              <a:t>K</a:t>
            </a:r>
            <a:r>
              <a:rPr lang="en-US" i="1" baseline="-25000" dirty="0" smtClean="0"/>
              <a:t>a</a:t>
            </a:r>
            <a:endParaRPr lang="en-US" i="1" baseline="-25000" dirty="0"/>
          </a:p>
        </p:txBody>
      </p:sp>
      <p:pic>
        <p:nvPicPr>
          <p:cNvPr id="231431" name="Picture 7" descr="http://upload.wikimedia.org/wikipedia/commons/b/bc/Bromocresol_green.png"/>
          <p:cNvPicPr>
            <a:picLocks noChangeAspect="1" noChangeArrowheads="1"/>
          </p:cNvPicPr>
          <p:nvPr/>
        </p:nvPicPr>
        <p:blipFill>
          <a:blip r:embed="rId5" cstate="print"/>
          <a:srcRect/>
          <a:stretch>
            <a:fillRect/>
          </a:stretch>
        </p:blipFill>
        <p:spPr bwMode="auto">
          <a:xfrm>
            <a:off x="4568825" y="1363133"/>
            <a:ext cx="1720589" cy="1466940"/>
          </a:xfrm>
          <a:prstGeom prst="rect">
            <a:avLst/>
          </a:prstGeom>
          <a:noFill/>
        </p:spPr>
      </p:pic>
      <p:graphicFrame>
        <p:nvGraphicFramePr>
          <p:cNvPr id="231432" name="Object 8"/>
          <p:cNvGraphicFramePr>
            <a:graphicFrameLocks noChangeAspect="1"/>
          </p:cNvGraphicFramePr>
          <p:nvPr/>
        </p:nvGraphicFramePr>
        <p:xfrm>
          <a:off x="6363759" y="2087564"/>
          <a:ext cx="725426" cy="156104"/>
        </p:xfrm>
        <a:graphic>
          <a:graphicData uri="http://schemas.openxmlformats.org/presentationml/2006/ole">
            <p:oleObj spid="_x0000_s231435" name="CS ChemDraw Drawing" r:id="rId6" imgW="1128886" imgH="243540" progId="ChemDraw.Document.6.0">
              <p:embed/>
            </p:oleObj>
          </a:graphicData>
        </a:graphic>
      </p:graphicFrame>
      <p:pic>
        <p:nvPicPr>
          <p:cNvPr id="231433" name="Picture 9"/>
          <p:cNvPicPr>
            <a:picLocks noChangeAspect="1" noChangeArrowheads="1"/>
          </p:cNvPicPr>
          <p:nvPr/>
        </p:nvPicPr>
        <p:blipFill>
          <a:blip r:embed="rId7" cstate="print"/>
          <a:srcRect/>
          <a:stretch>
            <a:fillRect/>
          </a:stretch>
        </p:blipFill>
        <p:spPr bwMode="auto">
          <a:xfrm>
            <a:off x="7286624" y="1465263"/>
            <a:ext cx="1528233" cy="1337204"/>
          </a:xfrm>
          <a:prstGeom prst="rect">
            <a:avLst/>
          </a:prstGeom>
          <a:noFill/>
          <a:ln w="9525">
            <a:noFill/>
            <a:miter lim="800000"/>
            <a:headEnd/>
            <a:tailEnd/>
          </a:ln>
        </p:spPr>
      </p:pic>
      <p:sp>
        <p:nvSpPr>
          <p:cNvPr id="27" name="Rectangle 26"/>
          <p:cNvSpPr/>
          <p:nvPr/>
        </p:nvSpPr>
        <p:spPr>
          <a:xfrm>
            <a:off x="6531938" y="1847335"/>
            <a:ext cx="450764" cy="307777"/>
          </a:xfrm>
          <a:prstGeom prst="rect">
            <a:avLst/>
          </a:prstGeom>
        </p:spPr>
        <p:txBody>
          <a:bodyPr wrap="none">
            <a:spAutoFit/>
          </a:bodyPr>
          <a:lstStyle/>
          <a:p>
            <a:r>
              <a:rPr lang="en-US" sz="1400" dirty="0" smtClean="0"/>
              <a:t>- H</a:t>
            </a:r>
            <a:r>
              <a:rPr lang="en-US" sz="1400" baseline="30000" dirty="0" smtClean="0"/>
              <a:t>+</a:t>
            </a:r>
            <a:endParaRPr lang="en-US" sz="1400" baseline="30000" dirty="0"/>
          </a:p>
        </p:txBody>
      </p:sp>
      <p:sp>
        <p:nvSpPr>
          <p:cNvPr id="28" name="Rectangle 27"/>
          <p:cNvSpPr/>
          <p:nvPr/>
        </p:nvSpPr>
        <p:spPr>
          <a:xfrm>
            <a:off x="6498064" y="2152136"/>
            <a:ext cx="486030" cy="307777"/>
          </a:xfrm>
          <a:prstGeom prst="rect">
            <a:avLst/>
          </a:prstGeom>
        </p:spPr>
        <p:txBody>
          <a:bodyPr wrap="none">
            <a:spAutoFit/>
          </a:bodyPr>
          <a:lstStyle/>
          <a:p>
            <a:r>
              <a:rPr lang="en-US" sz="1400" dirty="0" smtClean="0"/>
              <a:t>+ H</a:t>
            </a:r>
            <a:r>
              <a:rPr lang="en-US" sz="1400" baseline="30000" dirty="0" smtClean="0"/>
              <a:t>+</a:t>
            </a:r>
            <a:endParaRPr lang="en-US" sz="1400" baseline="30000" dirty="0"/>
          </a:p>
        </p:txBody>
      </p:sp>
      <p:sp>
        <p:nvSpPr>
          <p:cNvPr id="29" name="TextBox 28"/>
          <p:cNvSpPr txBox="1"/>
          <p:nvPr/>
        </p:nvSpPr>
        <p:spPr>
          <a:xfrm>
            <a:off x="4978404" y="2895588"/>
            <a:ext cx="922867" cy="369332"/>
          </a:xfrm>
          <a:prstGeom prst="rect">
            <a:avLst/>
          </a:prstGeom>
          <a:noFill/>
        </p:spPr>
        <p:txBody>
          <a:bodyPr wrap="square" rtlCol="0">
            <a:spAutoFit/>
          </a:bodyPr>
          <a:lstStyle/>
          <a:p>
            <a:pPr algn="ctr"/>
            <a:r>
              <a:rPr lang="en-US" dirty="0" smtClean="0"/>
              <a:t>yellow</a:t>
            </a:r>
            <a:endParaRPr lang="en-US" dirty="0"/>
          </a:p>
        </p:txBody>
      </p:sp>
      <p:sp>
        <p:nvSpPr>
          <p:cNvPr id="30" name="TextBox 29"/>
          <p:cNvSpPr txBox="1"/>
          <p:nvPr/>
        </p:nvSpPr>
        <p:spPr>
          <a:xfrm>
            <a:off x="7586129" y="2895586"/>
            <a:ext cx="922867" cy="369332"/>
          </a:xfrm>
          <a:prstGeom prst="rect">
            <a:avLst/>
          </a:prstGeom>
          <a:noFill/>
        </p:spPr>
        <p:txBody>
          <a:bodyPr wrap="square" rtlCol="0">
            <a:spAutoFit/>
          </a:bodyPr>
          <a:lstStyle/>
          <a:p>
            <a:pPr algn="ctr"/>
            <a:r>
              <a:rPr lang="en-US" dirty="0" smtClean="0"/>
              <a:t>blue</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53251" name="Object 3"/>
          <p:cNvGraphicFramePr>
            <a:graphicFrameLocks noChangeAspect="1"/>
          </p:cNvGraphicFramePr>
          <p:nvPr/>
        </p:nvGraphicFramePr>
        <p:xfrm>
          <a:off x="2028825" y="839788"/>
          <a:ext cx="5059363" cy="3806825"/>
        </p:xfrm>
        <a:graphic>
          <a:graphicData uri="http://schemas.openxmlformats.org/presentationml/2006/ole">
            <p:oleObj spid="_x0000_s254989" name="Graph" r:id="rId3" imgW="3901440" imgH="2935834" progId="Origin50.Graph">
              <p:embed/>
            </p:oleObj>
          </a:graphicData>
        </a:graphic>
      </p:graphicFrame>
      <p:graphicFrame>
        <p:nvGraphicFramePr>
          <p:cNvPr id="71686" name="Object 6"/>
          <p:cNvGraphicFramePr>
            <a:graphicFrameLocks noChangeAspect="1"/>
          </p:cNvGraphicFramePr>
          <p:nvPr/>
        </p:nvGraphicFramePr>
        <p:xfrm>
          <a:off x="2057400" y="4851400"/>
          <a:ext cx="2090738" cy="1625600"/>
        </p:xfrm>
        <a:graphic>
          <a:graphicData uri="http://schemas.openxmlformats.org/presentationml/2006/ole">
            <p:oleObj spid="_x0000_s254990" name="CS ChemDraw Drawing" r:id="rId4" imgW="1861756" imgH="1447470" progId="ChemDraw.Document.6.0">
              <p:embed/>
            </p:oleObj>
          </a:graphicData>
        </a:graphic>
      </p:graphicFrame>
      <p:graphicFrame>
        <p:nvGraphicFramePr>
          <p:cNvPr id="254982" name="Object 6"/>
          <p:cNvGraphicFramePr>
            <a:graphicFrameLocks noChangeAspect="1"/>
          </p:cNvGraphicFramePr>
          <p:nvPr/>
        </p:nvGraphicFramePr>
        <p:xfrm>
          <a:off x="5436429" y="4891438"/>
          <a:ext cx="2547937" cy="1571625"/>
        </p:xfrm>
        <a:graphic>
          <a:graphicData uri="http://schemas.openxmlformats.org/presentationml/2006/ole">
            <p:oleObj spid="_x0000_s254991" name="CS ChemDraw Drawing" r:id="rId5" imgW="2547894" imgH="1570860" progId="ChemDraw.Document.6.0">
              <p:embed/>
            </p:oleObj>
          </a:graphicData>
        </a:graphic>
      </p:graphicFrame>
      <p:sp>
        <p:nvSpPr>
          <p:cNvPr id="9"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Reaction Kinetics</a:t>
            </a:r>
            <a:endParaRPr lang="en-US" sz="3200" b="1" u="sng" dirty="0">
              <a:solidFill>
                <a:schemeClr val="tx2"/>
              </a:solidFill>
            </a:endParaRPr>
          </a:p>
        </p:txBody>
      </p:sp>
      <p:cxnSp>
        <p:nvCxnSpPr>
          <p:cNvPr id="11" name="Straight Arrow Connector 10"/>
          <p:cNvCxnSpPr/>
          <p:nvPr/>
        </p:nvCxnSpPr>
        <p:spPr>
          <a:xfrm>
            <a:off x="4177149" y="5754848"/>
            <a:ext cx="78074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42322" y="5385732"/>
            <a:ext cx="461395" cy="369332"/>
          </a:xfrm>
          <a:prstGeom prst="rect">
            <a:avLst/>
          </a:prstGeom>
          <a:noFill/>
        </p:spPr>
        <p:txBody>
          <a:bodyPr wrap="square" rtlCol="0">
            <a:spAutoFit/>
          </a:bodyPr>
          <a:lstStyle/>
          <a:p>
            <a:pPr algn="ctr"/>
            <a:r>
              <a:rPr lang="en-US" dirty="0" smtClean="0"/>
              <a:t>h</a:t>
            </a:r>
            <a:r>
              <a:rPr lang="en-US" dirty="0" smtClean="0">
                <a:latin typeface="Symbol" pitchFamily="18" charset="2"/>
              </a:rPr>
              <a:t>n</a:t>
            </a:r>
            <a:endParaRPr lang="en-US" dirty="0">
              <a:latin typeface="Symbol" pitchFamily="18" charset="2"/>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75779" name="Object 3"/>
          <p:cNvGraphicFramePr>
            <a:graphicFrameLocks noChangeAspect="1"/>
          </p:cNvGraphicFramePr>
          <p:nvPr/>
        </p:nvGraphicFramePr>
        <p:xfrm>
          <a:off x="1752600" y="4775200"/>
          <a:ext cx="2090738" cy="1625600"/>
        </p:xfrm>
        <a:graphic>
          <a:graphicData uri="http://schemas.openxmlformats.org/presentationml/2006/ole">
            <p:oleObj spid="_x0000_s264206" name="CS ChemDraw Drawing" r:id="rId3" imgW="1861756" imgH="1447470" progId="ChemDraw.Document.6.0">
              <p:embed/>
            </p:oleObj>
          </a:graphicData>
        </a:graphic>
      </p:graphicFrame>
      <p:sp>
        <p:nvSpPr>
          <p:cNvPr id="7578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75782" name="Object 6"/>
          <p:cNvGraphicFramePr>
            <a:graphicFrameLocks noChangeAspect="1"/>
          </p:cNvGraphicFramePr>
          <p:nvPr/>
        </p:nvGraphicFramePr>
        <p:xfrm>
          <a:off x="4343400" y="838200"/>
          <a:ext cx="4876800" cy="3657600"/>
        </p:xfrm>
        <a:graphic>
          <a:graphicData uri="http://schemas.openxmlformats.org/presentationml/2006/ole">
            <p:oleObj spid="_x0000_s264207" name="Graph" r:id="rId4" imgW="3901440" imgH="2935834" progId="Origin50.Graph">
              <p:embed/>
            </p:oleObj>
          </a:graphicData>
        </a:graphic>
      </p:graphicFrame>
      <p:graphicFrame>
        <p:nvGraphicFramePr>
          <p:cNvPr id="75784" name="Object 8"/>
          <p:cNvGraphicFramePr>
            <a:graphicFrameLocks noChangeAspect="1"/>
          </p:cNvGraphicFramePr>
          <p:nvPr/>
        </p:nvGraphicFramePr>
        <p:xfrm>
          <a:off x="3703638" y="5305920"/>
          <a:ext cx="1096962" cy="409080"/>
        </p:xfrm>
        <a:graphic>
          <a:graphicData uri="http://schemas.openxmlformats.org/presentationml/2006/ole">
            <p:oleObj spid="_x0000_s264208" name="CS ChemDraw Drawing" r:id="rId5" imgW="668579" imgH="249480" progId="ChemDraw.Document.6.0">
              <p:embed/>
            </p:oleObj>
          </a:graphicData>
        </a:graphic>
      </p:graphicFrame>
      <p:graphicFrame>
        <p:nvGraphicFramePr>
          <p:cNvPr id="75785" name="Object 9"/>
          <p:cNvGraphicFramePr>
            <a:graphicFrameLocks noChangeAspect="1"/>
          </p:cNvGraphicFramePr>
          <p:nvPr/>
        </p:nvGraphicFramePr>
        <p:xfrm>
          <a:off x="5072063" y="4724400"/>
          <a:ext cx="2547937" cy="1873250"/>
        </p:xfrm>
        <a:graphic>
          <a:graphicData uri="http://schemas.openxmlformats.org/presentationml/2006/ole">
            <p:oleObj spid="_x0000_s264209" name="CS ChemDraw Drawing" r:id="rId6" imgW="2547894" imgH="1872720" progId="ChemDraw.Document.6.0">
              <p:embed/>
            </p:oleObj>
          </a:graphicData>
        </a:graphic>
      </p:graphicFrame>
      <p:sp>
        <p:nvSpPr>
          <p:cNvPr id="10"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Real Time Monitoring</a:t>
            </a:r>
            <a:endParaRPr lang="en-US" sz="3200" b="1" u="sng" dirty="0">
              <a:solidFill>
                <a:schemeClr val="tx2"/>
              </a:solidFill>
            </a:endParaRPr>
          </a:p>
        </p:txBody>
      </p:sp>
      <p:grpSp>
        <p:nvGrpSpPr>
          <p:cNvPr id="11" name="Group 13"/>
          <p:cNvGrpSpPr/>
          <p:nvPr/>
        </p:nvGrpSpPr>
        <p:grpSpPr>
          <a:xfrm>
            <a:off x="1014563" y="873421"/>
            <a:ext cx="2636016" cy="1718967"/>
            <a:chOff x="5562600" y="1852473"/>
            <a:chExt cx="2738617" cy="1619376"/>
          </a:xfrm>
        </p:grpSpPr>
        <p:cxnSp>
          <p:nvCxnSpPr>
            <p:cNvPr id="12" name="Straight Connector 11"/>
            <p:cNvCxnSpPr/>
            <p:nvPr/>
          </p:nvCxnSpPr>
          <p:spPr>
            <a:xfrm rot="16200000" flipH="1">
              <a:off x="6477000" y="2471928"/>
              <a:ext cx="381000" cy="38100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562600" y="1862328"/>
              <a:ext cx="762000" cy="1143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562600" y="1862328"/>
              <a:ext cx="2209800" cy="35858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7010400" y="1862328"/>
              <a:ext cx="762000" cy="1143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Arrow Connector 17"/>
            <p:cNvCxnSpPr/>
            <p:nvPr/>
          </p:nvCxnSpPr>
          <p:spPr>
            <a:xfrm>
              <a:off x="6279775" y="2672045"/>
              <a:ext cx="8382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272949" y="1852473"/>
              <a:ext cx="808235" cy="369332"/>
            </a:xfrm>
            <a:prstGeom prst="rect">
              <a:avLst/>
            </a:prstGeom>
          </p:spPr>
          <p:txBody>
            <a:bodyPr wrap="none">
              <a:spAutoFit/>
            </a:bodyPr>
            <a:lstStyle/>
            <a:p>
              <a:r>
                <a:rPr lang="en-US" dirty="0">
                  <a:solidFill>
                    <a:prstClr val="black"/>
                  </a:solidFill>
                </a:rPr>
                <a:t>UV-Vis</a:t>
              </a:r>
            </a:p>
          </p:txBody>
        </p:sp>
        <p:sp>
          <p:nvSpPr>
            <p:cNvPr id="20" name="Rectangle 19"/>
            <p:cNvSpPr/>
            <p:nvPr/>
          </p:nvSpPr>
          <p:spPr>
            <a:xfrm>
              <a:off x="6535271" y="3153246"/>
              <a:ext cx="231289" cy="31860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Arrow Connector 20"/>
            <p:cNvCxnSpPr>
              <a:endCxn id="16" idx="2"/>
            </p:cNvCxnSpPr>
            <p:nvPr/>
          </p:nvCxnSpPr>
          <p:spPr>
            <a:xfrm rot="5400000" flipH="1" flipV="1">
              <a:off x="6185319" y="2691890"/>
              <a:ext cx="953155" cy="1120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477000" y="2471928"/>
              <a:ext cx="381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730146" y="3090849"/>
              <a:ext cx="1571071" cy="369332"/>
            </a:xfrm>
            <a:prstGeom prst="rect">
              <a:avLst/>
            </a:prstGeom>
          </p:spPr>
          <p:txBody>
            <a:bodyPr wrap="none">
              <a:spAutoFit/>
            </a:bodyPr>
            <a:lstStyle/>
            <a:p>
              <a:r>
                <a:rPr lang="en-US" dirty="0">
                  <a:solidFill>
                    <a:prstClr val="black"/>
                  </a:solidFill>
                </a:rPr>
                <a:t>455 nm source</a:t>
              </a:r>
            </a:p>
          </p:txBody>
        </p:sp>
      </p:grpSp>
      <p:sp>
        <p:nvSpPr>
          <p:cNvPr id="25" name="TextBox 24"/>
          <p:cNvSpPr txBox="1"/>
          <p:nvPr/>
        </p:nvSpPr>
        <p:spPr>
          <a:xfrm>
            <a:off x="377825" y="2821325"/>
            <a:ext cx="3775075" cy="1477328"/>
          </a:xfrm>
          <a:prstGeom prst="rect">
            <a:avLst/>
          </a:prstGeom>
          <a:noFill/>
        </p:spPr>
        <p:txBody>
          <a:bodyPr wrap="square" rtlCol="0">
            <a:spAutoFit/>
          </a:bodyPr>
          <a:lstStyle/>
          <a:p>
            <a:r>
              <a:rPr lang="en-US" dirty="0">
                <a:solidFill>
                  <a:prstClr val="black"/>
                </a:solidFill>
              </a:rPr>
              <a:t>3mL of 40 </a:t>
            </a:r>
            <a:r>
              <a:rPr lang="en-US" dirty="0" err="1">
                <a:solidFill>
                  <a:prstClr val="black"/>
                </a:solidFill>
                <a:latin typeface="Symbol" pitchFamily="18" charset="2"/>
              </a:rPr>
              <a:t>m</a:t>
            </a:r>
            <a:r>
              <a:rPr lang="en-US" dirty="0" err="1">
                <a:solidFill>
                  <a:prstClr val="black"/>
                </a:solidFill>
              </a:rPr>
              <a:t>M</a:t>
            </a:r>
            <a:r>
              <a:rPr lang="en-US" dirty="0">
                <a:solidFill>
                  <a:prstClr val="black"/>
                </a:solidFill>
              </a:rPr>
              <a:t> </a:t>
            </a:r>
            <a:r>
              <a:rPr lang="en-US" b="1" dirty="0" err="1">
                <a:solidFill>
                  <a:prstClr val="black"/>
                </a:solidFill>
              </a:rPr>
              <a:t>RuBP</a:t>
            </a:r>
            <a:r>
              <a:rPr lang="en-US" dirty="0">
                <a:solidFill>
                  <a:prstClr val="black"/>
                </a:solidFill>
              </a:rPr>
              <a:t> in pH 1, </a:t>
            </a:r>
            <a:r>
              <a:rPr lang="en-US" dirty="0" err="1">
                <a:solidFill>
                  <a:prstClr val="black"/>
                </a:solidFill>
              </a:rPr>
              <a:t>atm</a:t>
            </a:r>
            <a:endParaRPr lang="en-US" dirty="0">
              <a:solidFill>
                <a:prstClr val="black"/>
              </a:solidFill>
            </a:endParaRPr>
          </a:p>
          <a:p>
            <a:endParaRPr lang="en-US" dirty="0">
              <a:solidFill>
                <a:prstClr val="black"/>
              </a:solidFill>
            </a:endParaRPr>
          </a:p>
          <a:p>
            <a:r>
              <a:rPr lang="en-US" dirty="0">
                <a:solidFill>
                  <a:prstClr val="black"/>
                </a:solidFill>
              </a:rPr>
              <a:t>Monitor:  Every 5 min for 180 min</a:t>
            </a:r>
          </a:p>
          <a:p>
            <a:r>
              <a:rPr lang="en-US" dirty="0">
                <a:solidFill>
                  <a:prstClr val="black"/>
                </a:solidFill>
              </a:rPr>
              <a:t> 	Every 30 min for 180 min</a:t>
            </a:r>
          </a:p>
          <a:p>
            <a:r>
              <a:rPr lang="en-US" dirty="0">
                <a:solidFill>
                  <a:prstClr val="black"/>
                </a:solidFill>
              </a:rPr>
              <a:t>	Every 60 min for 3420 min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7578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75782" name="Object 6"/>
          <p:cNvGraphicFramePr>
            <a:graphicFrameLocks noChangeAspect="1"/>
          </p:cNvGraphicFramePr>
          <p:nvPr/>
        </p:nvGraphicFramePr>
        <p:xfrm>
          <a:off x="304800" y="2129135"/>
          <a:ext cx="3962400" cy="2971800"/>
        </p:xfrm>
        <a:graphic>
          <a:graphicData uri="http://schemas.openxmlformats.org/presentationml/2006/ole">
            <p:oleObj spid="_x0000_s265227" name="Graph" r:id="rId4" imgW="3901440" imgH="2935834" progId="Origin50.Graph">
              <p:embed/>
            </p:oleObj>
          </a:graphicData>
        </a:graphic>
      </p:graphicFrame>
      <p:graphicFrame>
        <p:nvGraphicFramePr>
          <p:cNvPr id="90118" name="Object 6"/>
          <p:cNvGraphicFramePr>
            <a:graphicFrameLocks noChangeAspect="1"/>
          </p:cNvGraphicFramePr>
          <p:nvPr/>
        </p:nvGraphicFramePr>
        <p:xfrm>
          <a:off x="4614863" y="609600"/>
          <a:ext cx="4376737" cy="3295442"/>
        </p:xfrm>
        <a:graphic>
          <a:graphicData uri="http://schemas.openxmlformats.org/presentationml/2006/ole">
            <p:oleObj spid="_x0000_s265228" name="Graph" r:id="rId5" imgW="3901440" imgH="2935834" progId="Origin50.Graph">
              <p:embed/>
            </p:oleObj>
          </a:graphicData>
        </a:graphic>
      </p:graphicFrame>
      <p:sp>
        <p:nvSpPr>
          <p:cNvPr id="11" name="TextBox 10"/>
          <p:cNvSpPr txBox="1"/>
          <p:nvPr/>
        </p:nvSpPr>
        <p:spPr>
          <a:xfrm>
            <a:off x="1219200" y="5181600"/>
            <a:ext cx="2558499" cy="461665"/>
          </a:xfrm>
          <a:prstGeom prst="rect">
            <a:avLst/>
          </a:prstGeom>
          <a:noFill/>
        </p:spPr>
        <p:txBody>
          <a:bodyPr wrap="square" rtlCol="0">
            <a:spAutoFit/>
          </a:bodyPr>
          <a:lstStyle/>
          <a:p>
            <a:r>
              <a:rPr lang="en-US" sz="2400" b="1" dirty="0">
                <a:solidFill>
                  <a:prstClr val="black"/>
                </a:solidFill>
              </a:rPr>
              <a:t>A</a:t>
            </a:r>
            <a:r>
              <a:rPr lang="en-US" dirty="0">
                <a:solidFill>
                  <a:prstClr val="black"/>
                </a:solidFill>
              </a:rPr>
              <a:t> </a:t>
            </a:r>
            <a:r>
              <a:rPr lang="en-US" dirty="0">
                <a:solidFill>
                  <a:prstClr val="black"/>
                </a:solidFill>
                <a:sym typeface="Wingdings" pitchFamily="2" charset="2"/>
              </a:rPr>
              <a:t> </a:t>
            </a:r>
            <a:r>
              <a:rPr lang="en-US" sz="2400" b="1" dirty="0">
                <a:solidFill>
                  <a:srgbClr val="FFC000"/>
                </a:solidFill>
                <a:sym typeface="Wingdings" pitchFamily="2" charset="2"/>
              </a:rPr>
              <a:t>B</a:t>
            </a:r>
            <a:r>
              <a:rPr lang="en-US" dirty="0">
                <a:solidFill>
                  <a:prstClr val="black"/>
                </a:solidFill>
                <a:sym typeface="Wingdings" pitchFamily="2" charset="2"/>
              </a:rPr>
              <a:t>  </a:t>
            </a:r>
            <a:r>
              <a:rPr lang="en-US" sz="2400" b="1" dirty="0">
                <a:solidFill>
                  <a:srgbClr val="0000FF"/>
                </a:solidFill>
                <a:sym typeface="Wingdings" pitchFamily="2" charset="2"/>
              </a:rPr>
              <a:t>C</a:t>
            </a:r>
            <a:r>
              <a:rPr lang="en-US" dirty="0">
                <a:solidFill>
                  <a:prstClr val="black"/>
                </a:solidFill>
                <a:sym typeface="Wingdings" pitchFamily="2" charset="2"/>
              </a:rPr>
              <a:t>  </a:t>
            </a:r>
            <a:r>
              <a:rPr lang="en-US" sz="2400" b="1" dirty="0">
                <a:solidFill>
                  <a:srgbClr val="008000"/>
                </a:solidFill>
                <a:sym typeface="Wingdings" pitchFamily="2" charset="2"/>
              </a:rPr>
              <a:t>D</a:t>
            </a:r>
            <a:r>
              <a:rPr lang="en-US" dirty="0">
                <a:solidFill>
                  <a:prstClr val="black"/>
                </a:solidFill>
                <a:sym typeface="Wingdings" pitchFamily="2" charset="2"/>
              </a:rPr>
              <a:t>  </a:t>
            </a:r>
            <a:r>
              <a:rPr lang="en-US" sz="2400" b="1" dirty="0">
                <a:solidFill>
                  <a:srgbClr val="7030A0"/>
                </a:solidFill>
                <a:sym typeface="Wingdings" pitchFamily="2" charset="2"/>
              </a:rPr>
              <a:t>E</a:t>
            </a:r>
            <a:r>
              <a:rPr lang="en-US" dirty="0">
                <a:solidFill>
                  <a:prstClr val="black"/>
                </a:solidFill>
                <a:sym typeface="Wingdings" pitchFamily="2" charset="2"/>
              </a:rPr>
              <a:t> </a:t>
            </a:r>
            <a:endParaRPr lang="en-US" dirty="0">
              <a:solidFill>
                <a:prstClr val="black"/>
              </a:solidFill>
            </a:endParaRPr>
          </a:p>
        </p:txBody>
      </p:sp>
      <p:graphicFrame>
        <p:nvGraphicFramePr>
          <p:cNvPr id="90119" name="Object 7"/>
          <p:cNvGraphicFramePr>
            <a:graphicFrameLocks noChangeAspect="1"/>
          </p:cNvGraphicFramePr>
          <p:nvPr/>
        </p:nvGraphicFramePr>
        <p:xfrm>
          <a:off x="4724400" y="3886200"/>
          <a:ext cx="3962400" cy="2983031"/>
        </p:xfrm>
        <a:graphic>
          <a:graphicData uri="http://schemas.openxmlformats.org/presentationml/2006/ole">
            <p:oleObj spid="_x0000_s265229" name="Graph" r:id="rId6" imgW="3901440" imgH="2935834" progId="Origin50.Graph">
              <p:embed/>
            </p:oleObj>
          </a:graphicData>
        </a:graphic>
      </p:graphicFrame>
      <p:sp>
        <p:nvSpPr>
          <p:cNvPr id="9"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Spectral Fitting</a:t>
            </a:r>
            <a:endParaRPr lang="en-US" sz="3200" b="1" u="sng"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7578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90118" name="Object 6"/>
          <p:cNvGraphicFramePr>
            <a:graphicFrameLocks noChangeAspect="1"/>
          </p:cNvGraphicFramePr>
          <p:nvPr/>
        </p:nvGraphicFramePr>
        <p:xfrm>
          <a:off x="4970463" y="482600"/>
          <a:ext cx="4376737" cy="3295442"/>
        </p:xfrm>
        <a:graphic>
          <a:graphicData uri="http://schemas.openxmlformats.org/presentationml/2006/ole">
            <p:oleObj spid="_x0000_s267273" name="Graph" r:id="rId4" imgW="3901440" imgH="2935834" progId="Origin50.Graph">
              <p:embed/>
            </p:oleObj>
          </a:graphicData>
        </a:graphic>
      </p:graphicFrame>
      <p:graphicFrame>
        <p:nvGraphicFramePr>
          <p:cNvPr id="90119" name="Object 7"/>
          <p:cNvGraphicFramePr>
            <a:graphicFrameLocks noChangeAspect="1"/>
          </p:cNvGraphicFramePr>
          <p:nvPr/>
        </p:nvGraphicFramePr>
        <p:xfrm>
          <a:off x="5080000" y="3733800"/>
          <a:ext cx="3962400" cy="2983031"/>
        </p:xfrm>
        <a:graphic>
          <a:graphicData uri="http://schemas.openxmlformats.org/presentationml/2006/ole">
            <p:oleObj spid="_x0000_s267274" name="Graph" r:id="rId5" imgW="3901440" imgH="2935834" progId="Origin50.Graph">
              <p:embed/>
            </p:oleObj>
          </a:graphicData>
        </a:graphic>
      </p:graphicFrame>
      <p:sp>
        <p:nvSpPr>
          <p:cNvPr id="9"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Spectral Fitting</a:t>
            </a:r>
            <a:endParaRPr lang="en-US" sz="3200" b="1" u="sng" dirty="0">
              <a:solidFill>
                <a:schemeClr val="tx2"/>
              </a:solidFill>
            </a:endParaRPr>
          </a:p>
        </p:txBody>
      </p:sp>
      <p:graphicFrame>
        <p:nvGraphicFramePr>
          <p:cNvPr id="10" name="Table 9"/>
          <p:cNvGraphicFramePr>
            <a:graphicFrameLocks noGrp="1"/>
          </p:cNvGraphicFramePr>
          <p:nvPr/>
        </p:nvGraphicFramePr>
        <p:xfrm>
          <a:off x="174625" y="2593320"/>
          <a:ext cx="4538663" cy="1997936"/>
        </p:xfrm>
        <a:graphic>
          <a:graphicData uri="http://schemas.openxmlformats.org/drawingml/2006/table">
            <a:tbl>
              <a:tblPr/>
              <a:tblGrid>
                <a:gridCol w="1145540"/>
                <a:gridCol w="957034"/>
                <a:gridCol w="870032"/>
                <a:gridCol w="870032"/>
                <a:gridCol w="696025"/>
              </a:tblGrid>
              <a:tr h="572248">
                <a:tc>
                  <a:txBody>
                    <a:bodyPr/>
                    <a:lstStyle/>
                    <a:p>
                      <a:pPr marL="0" marR="0" algn="ctr">
                        <a:spcBef>
                          <a:spcPts val="100"/>
                        </a:spcBef>
                        <a:spcAft>
                          <a:spcPts val="300"/>
                        </a:spcAft>
                      </a:pPr>
                      <a:r>
                        <a:rPr lang="en-US" sz="1400" kern="1000" dirty="0">
                          <a:latin typeface="Times"/>
                          <a:ea typeface="Times New Roman"/>
                          <a:cs typeface="Times New Roman"/>
                        </a:rPr>
                        <a:t>Solvent</a:t>
                      </a:r>
                      <a:endParaRPr lang="en-US" sz="1400" kern="1000" dirty="0">
                        <a:latin typeface="Arno Pro"/>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300"/>
                        </a:spcAft>
                      </a:pPr>
                      <a:r>
                        <a:rPr lang="en-US" sz="1400" i="1" kern="1000">
                          <a:latin typeface="Times"/>
                          <a:ea typeface="Times New Roman"/>
                          <a:cs typeface="Times New Roman"/>
                        </a:rPr>
                        <a:t>k</a:t>
                      </a:r>
                      <a:r>
                        <a:rPr lang="en-US" sz="1400" kern="1000" baseline="-25000">
                          <a:latin typeface="Times"/>
                          <a:ea typeface="Times New Roman"/>
                          <a:cs typeface="Times New Roman"/>
                        </a:rPr>
                        <a:t>A→B</a:t>
                      </a:r>
                      <a:endParaRPr lang="en-US" sz="1400" kern="1000">
                        <a:latin typeface="Arno Pro"/>
                        <a:ea typeface="Times New Roman"/>
                        <a:cs typeface="Times New Roman"/>
                      </a:endParaRPr>
                    </a:p>
                    <a:p>
                      <a:pPr marL="0" marR="0" algn="ctr">
                        <a:spcBef>
                          <a:spcPts val="100"/>
                        </a:spcBef>
                        <a:spcAft>
                          <a:spcPts val="300"/>
                        </a:spcAft>
                      </a:pPr>
                      <a:r>
                        <a:rPr lang="en-US" sz="1400" kern="1000">
                          <a:latin typeface="Times"/>
                          <a:ea typeface="Times New Roman"/>
                          <a:cs typeface="Times New Roman"/>
                        </a:rPr>
                        <a:t>(10</a:t>
                      </a:r>
                      <a:r>
                        <a:rPr lang="en-US" sz="1400" kern="1000" baseline="30000">
                          <a:latin typeface="Times"/>
                          <a:ea typeface="Times New Roman"/>
                          <a:cs typeface="Times New Roman"/>
                        </a:rPr>
                        <a:t>-4</a:t>
                      </a:r>
                      <a:r>
                        <a:rPr lang="en-US" sz="1400" kern="1000">
                          <a:latin typeface="Times"/>
                          <a:ea typeface="Times New Roman"/>
                          <a:cs typeface="Times New Roman"/>
                        </a:rPr>
                        <a:t> s</a:t>
                      </a:r>
                      <a:r>
                        <a:rPr lang="en-US" sz="1400" kern="1000" baseline="30000">
                          <a:latin typeface="Times"/>
                          <a:ea typeface="Times New Roman"/>
                          <a:cs typeface="Times New Roman"/>
                        </a:rPr>
                        <a:t>-1</a:t>
                      </a:r>
                      <a:r>
                        <a:rPr lang="en-US" sz="1400" kern="1000">
                          <a:latin typeface="Times"/>
                          <a:ea typeface="Times New Roman"/>
                          <a:cs typeface="Times New Roman"/>
                        </a:rPr>
                        <a:t>)</a:t>
                      </a:r>
                      <a:endParaRPr lang="en-US" sz="1400" kern="1000">
                        <a:latin typeface="Arno Pro"/>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300"/>
                        </a:spcAft>
                      </a:pPr>
                      <a:r>
                        <a:rPr lang="en-US" sz="1400" i="1" kern="1000">
                          <a:latin typeface="Times"/>
                          <a:ea typeface="Times New Roman"/>
                          <a:cs typeface="Times New Roman"/>
                        </a:rPr>
                        <a:t>k</a:t>
                      </a:r>
                      <a:r>
                        <a:rPr lang="en-US" sz="1400" kern="1000" baseline="-25000">
                          <a:latin typeface="Times"/>
                          <a:ea typeface="Times New Roman"/>
                          <a:cs typeface="Times New Roman"/>
                        </a:rPr>
                        <a:t>B→C</a:t>
                      </a:r>
                      <a:endParaRPr lang="en-US" sz="1400" kern="1000">
                        <a:latin typeface="Arno Pro"/>
                        <a:ea typeface="Times New Roman"/>
                        <a:cs typeface="Times New Roman"/>
                      </a:endParaRPr>
                    </a:p>
                    <a:p>
                      <a:pPr marL="0" marR="0" algn="ctr">
                        <a:spcBef>
                          <a:spcPts val="100"/>
                        </a:spcBef>
                        <a:spcAft>
                          <a:spcPts val="300"/>
                        </a:spcAft>
                      </a:pPr>
                      <a:r>
                        <a:rPr lang="en-US" sz="1400" kern="1000">
                          <a:latin typeface="Times"/>
                          <a:ea typeface="Times New Roman"/>
                          <a:cs typeface="Times New Roman"/>
                        </a:rPr>
                        <a:t>(10</a:t>
                      </a:r>
                      <a:r>
                        <a:rPr lang="en-US" sz="1400" kern="1000" baseline="30000">
                          <a:latin typeface="Times"/>
                          <a:ea typeface="Times New Roman"/>
                          <a:cs typeface="Times New Roman"/>
                        </a:rPr>
                        <a:t>-4</a:t>
                      </a:r>
                      <a:r>
                        <a:rPr lang="en-US" sz="1400" kern="1000">
                          <a:latin typeface="Times"/>
                          <a:ea typeface="Times New Roman"/>
                          <a:cs typeface="Times New Roman"/>
                        </a:rPr>
                        <a:t> s</a:t>
                      </a:r>
                      <a:r>
                        <a:rPr lang="en-US" sz="1400" kern="1000" baseline="30000">
                          <a:latin typeface="Times"/>
                          <a:ea typeface="Times New Roman"/>
                          <a:cs typeface="Times New Roman"/>
                        </a:rPr>
                        <a:t>-1</a:t>
                      </a:r>
                      <a:r>
                        <a:rPr lang="en-US" sz="1400" kern="1000">
                          <a:latin typeface="Times"/>
                          <a:ea typeface="Times New Roman"/>
                          <a:cs typeface="Times New Roman"/>
                        </a:rPr>
                        <a:t>)</a:t>
                      </a:r>
                      <a:endParaRPr lang="en-US" sz="1400" kern="1000">
                        <a:latin typeface="Arno Pro"/>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300"/>
                        </a:spcAft>
                      </a:pPr>
                      <a:r>
                        <a:rPr lang="en-US" sz="1400" i="1" kern="1000">
                          <a:latin typeface="Times"/>
                          <a:ea typeface="Times New Roman"/>
                          <a:cs typeface="Times New Roman"/>
                        </a:rPr>
                        <a:t>k</a:t>
                      </a:r>
                      <a:r>
                        <a:rPr lang="en-US" sz="1400" kern="1000" baseline="-25000">
                          <a:latin typeface="Times"/>
                          <a:ea typeface="Times New Roman"/>
                          <a:cs typeface="Times New Roman"/>
                        </a:rPr>
                        <a:t>C→D</a:t>
                      </a:r>
                      <a:endParaRPr lang="en-US" sz="1400" kern="1000">
                        <a:latin typeface="Arno Pro"/>
                        <a:ea typeface="Times New Roman"/>
                        <a:cs typeface="Times New Roman"/>
                      </a:endParaRPr>
                    </a:p>
                    <a:p>
                      <a:pPr marL="0" marR="0" algn="ctr">
                        <a:spcBef>
                          <a:spcPts val="100"/>
                        </a:spcBef>
                        <a:spcAft>
                          <a:spcPts val="300"/>
                        </a:spcAft>
                      </a:pPr>
                      <a:r>
                        <a:rPr lang="en-US" sz="1400" kern="1000">
                          <a:latin typeface="Times"/>
                          <a:ea typeface="Times New Roman"/>
                          <a:cs typeface="Times New Roman"/>
                        </a:rPr>
                        <a:t>(10</a:t>
                      </a:r>
                      <a:r>
                        <a:rPr lang="en-US" sz="1400" kern="1000" baseline="30000">
                          <a:latin typeface="Times"/>
                          <a:ea typeface="Times New Roman"/>
                          <a:cs typeface="Times New Roman"/>
                        </a:rPr>
                        <a:t>-5</a:t>
                      </a:r>
                      <a:r>
                        <a:rPr lang="en-US" sz="1400" kern="1000">
                          <a:latin typeface="Times"/>
                          <a:ea typeface="Times New Roman"/>
                          <a:cs typeface="Times New Roman"/>
                        </a:rPr>
                        <a:t> s</a:t>
                      </a:r>
                      <a:r>
                        <a:rPr lang="en-US" sz="1400" kern="1000" baseline="30000">
                          <a:latin typeface="Times"/>
                          <a:ea typeface="Times New Roman"/>
                          <a:cs typeface="Times New Roman"/>
                        </a:rPr>
                        <a:t>-1</a:t>
                      </a:r>
                      <a:r>
                        <a:rPr lang="en-US" sz="1400" kern="1000">
                          <a:latin typeface="Times"/>
                          <a:ea typeface="Times New Roman"/>
                          <a:cs typeface="Times New Roman"/>
                        </a:rPr>
                        <a:t>)</a:t>
                      </a:r>
                      <a:endParaRPr lang="en-US" sz="1400" kern="1000">
                        <a:latin typeface="Arno Pro"/>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300"/>
                        </a:spcAft>
                      </a:pPr>
                      <a:r>
                        <a:rPr lang="en-US" sz="1400" i="1" kern="1000">
                          <a:latin typeface="Times"/>
                          <a:ea typeface="Times New Roman"/>
                          <a:cs typeface="Times New Roman"/>
                        </a:rPr>
                        <a:t>k</a:t>
                      </a:r>
                      <a:r>
                        <a:rPr lang="en-US" sz="1400" kern="1000" baseline="-25000">
                          <a:latin typeface="Times"/>
                          <a:ea typeface="Times New Roman"/>
                          <a:cs typeface="Times New Roman"/>
                        </a:rPr>
                        <a:t>D→E</a:t>
                      </a:r>
                      <a:endParaRPr lang="en-US" sz="1400" kern="1000">
                        <a:latin typeface="Arno Pro"/>
                        <a:ea typeface="Times New Roman"/>
                        <a:cs typeface="Times New Roman"/>
                      </a:endParaRPr>
                    </a:p>
                    <a:p>
                      <a:pPr marL="0" marR="0" algn="ctr">
                        <a:spcBef>
                          <a:spcPts val="100"/>
                        </a:spcBef>
                        <a:spcAft>
                          <a:spcPts val="300"/>
                        </a:spcAft>
                      </a:pPr>
                      <a:r>
                        <a:rPr lang="en-US" sz="1400" kern="1000">
                          <a:latin typeface="Times"/>
                          <a:ea typeface="Times New Roman"/>
                          <a:cs typeface="Times New Roman"/>
                        </a:rPr>
                        <a:t>(10</a:t>
                      </a:r>
                      <a:r>
                        <a:rPr lang="en-US" sz="1400" kern="1000" baseline="30000">
                          <a:latin typeface="Times"/>
                          <a:ea typeface="Times New Roman"/>
                          <a:cs typeface="Times New Roman"/>
                        </a:rPr>
                        <a:t>-6</a:t>
                      </a:r>
                      <a:r>
                        <a:rPr lang="en-US" sz="1400" kern="1000">
                          <a:latin typeface="Times"/>
                          <a:ea typeface="Times New Roman"/>
                          <a:cs typeface="Times New Roman"/>
                        </a:rPr>
                        <a:t> s</a:t>
                      </a:r>
                      <a:r>
                        <a:rPr lang="en-US" sz="1400" kern="1000" baseline="30000">
                          <a:latin typeface="Times"/>
                          <a:ea typeface="Times New Roman"/>
                          <a:cs typeface="Times New Roman"/>
                        </a:rPr>
                        <a:t>-1</a:t>
                      </a:r>
                      <a:r>
                        <a:rPr lang="en-US" sz="1400" kern="1000">
                          <a:latin typeface="Times"/>
                          <a:ea typeface="Times New Roman"/>
                          <a:cs typeface="Times New Roman"/>
                        </a:rPr>
                        <a:t>)</a:t>
                      </a:r>
                      <a:endParaRPr lang="en-US" sz="1400" kern="1000">
                        <a:latin typeface="Arno Pro"/>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22">
                <a:tc>
                  <a:txBody>
                    <a:bodyPr/>
                    <a:lstStyle/>
                    <a:p>
                      <a:pPr marL="0" marR="0" algn="ctr">
                        <a:spcBef>
                          <a:spcPts val="100"/>
                        </a:spcBef>
                        <a:spcAft>
                          <a:spcPts val="300"/>
                        </a:spcAft>
                      </a:pPr>
                      <a:r>
                        <a:rPr lang="en-US" sz="1400" kern="1000" dirty="0">
                          <a:latin typeface="Times"/>
                          <a:ea typeface="Times New Roman"/>
                          <a:cs typeface="Times New Roman"/>
                        </a:rPr>
                        <a:t>H</a:t>
                      </a:r>
                      <a:r>
                        <a:rPr lang="en-US" sz="1400" kern="1000" baseline="-25000" dirty="0">
                          <a:latin typeface="Times"/>
                          <a:ea typeface="Times New Roman"/>
                          <a:cs typeface="Times New Roman"/>
                        </a:rPr>
                        <a:t>2</a:t>
                      </a:r>
                      <a:r>
                        <a:rPr lang="en-US" sz="1400" kern="1000" dirty="0">
                          <a:latin typeface="Times"/>
                          <a:ea typeface="Times New Roman"/>
                          <a:cs typeface="Times New Roman"/>
                        </a:rPr>
                        <a:t>O</a:t>
                      </a:r>
                      <a:endParaRPr lang="en-US" sz="1400" kern="1000" dirty="0">
                        <a:latin typeface="Arno Pro"/>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100"/>
                        </a:spcBef>
                        <a:spcAft>
                          <a:spcPts val="300"/>
                        </a:spcAft>
                      </a:pPr>
                      <a:r>
                        <a:rPr lang="en-US" sz="1400" kern="1000" dirty="0">
                          <a:latin typeface="Times"/>
                          <a:ea typeface="Times New Roman"/>
                          <a:cs typeface="Times New Roman"/>
                        </a:rPr>
                        <a:t>2.8 (0.06)</a:t>
                      </a:r>
                      <a:endParaRPr lang="en-US" sz="1400" kern="1000" dirty="0">
                        <a:latin typeface="Arno Pro"/>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100"/>
                        </a:spcBef>
                        <a:spcAft>
                          <a:spcPts val="300"/>
                        </a:spcAft>
                      </a:pPr>
                      <a:r>
                        <a:rPr lang="en-US" sz="1400" kern="1000" dirty="0">
                          <a:latin typeface="Times"/>
                          <a:ea typeface="Times New Roman"/>
                          <a:cs typeface="Times New Roman"/>
                        </a:rPr>
                        <a:t>1.3 (0.07)</a:t>
                      </a:r>
                      <a:endParaRPr lang="en-US" sz="1400" kern="1000" dirty="0">
                        <a:latin typeface="Arno Pro"/>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100"/>
                        </a:spcBef>
                        <a:spcAft>
                          <a:spcPts val="300"/>
                        </a:spcAft>
                      </a:pPr>
                      <a:r>
                        <a:rPr lang="en-US" sz="1400" kern="1000" dirty="0">
                          <a:latin typeface="Times"/>
                          <a:ea typeface="Times New Roman"/>
                          <a:cs typeface="Times New Roman"/>
                        </a:rPr>
                        <a:t>3.4 (0.07)</a:t>
                      </a:r>
                      <a:endParaRPr lang="en-US" sz="1400" kern="1000" dirty="0">
                        <a:latin typeface="Arno Pro"/>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100"/>
                        </a:spcBef>
                        <a:spcAft>
                          <a:spcPts val="300"/>
                        </a:spcAft>
                      </a:pPr>
                      <a:r>
                        <a:rPr lang="en-US" sz="1400" kern="1000" dirty="0">
                          <a:latin typeface="Times"/>
                          <a:ea typeface="Times New Roman"/>
                          <a:cs typeface="Times New Roman"/>
                        </a:rPr>
                        <a:t>4.0 (0.6)</a:t>
                      </a:r>
                      <a:endParaRPr lang="en-US" sz="1400" kern="1000" dirty="0">
                        <a:latin typeface="Arno Pro"/>
                        <a:ea typeface="Times New Roman"/>
                        <a:cs typeface="Times New Roman"/>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r>
              <a:tr h="356422">
                <a:tc>
                  <a:txBody>
                    <a:bodyPr/>
                    <a:lstStyle/>
                    <a:p>
                      <a:pPr marL="0" marR="0" algn="ctr">
                        <a:spcBef>
                          <a:spcPts val="100"/>
                        </a:spcBef>
                        <a:spcAft>
                          <a:spcPts val="300"/>
                        </a:spcAft>
                      </a:pPr>
                      <a:r>
                        <a:rPr lang="en-US" sz="1400" kern="1000">
                          <a:latin typeface="Times"/>
                          <a:ea typeface="Times New Roman"/>
                          <a:cs typeface="Times New Roman"/>
                        </a:rPr>
                        <a:t>D</a:t>
                      </a:r>
                      <a:r>
                        <a:rPr lang="en-US" sz="1400" kern="1000" baseline="-25000">
                          <a:latin typeface="Times"/>
                          <a:ea typeface="Times New Roman"/>
                          <a:cs typeface="Times New Roman"/>
                        </a:rPr>
                        <a:t>2</a:t>
                      </a:r>
                      <a:r>
                        <a:rPr lang="en-US" sz="1400" kern="1000">
                          <a:latin typeface="Times"/>
                          <a:ea typeface="Times New Roman"/>
                          <a:cs typeface="Times New Roman"/>
                        </a:rPr>
                        <a:t>O</a:t>
                      </a:r>
                      <a:endParaRPr lang="en-US" sz="1400" kern="1000">
                        <a:latin typeface="Arno Pro"/>
                        <a:ea typeface="Times New Roman"/>
                        <a:cs typeface="Times New Roman"/>
                      </a:endParaRPr>
                    </a:p>
                  </a:txBody>
                  <a:tcPr marL="9525" marR="9525" marT="9525" marB="0" anchor="ctr">
                    <a:lnL>
                      <a:noFill/>
                    </a:lnL>
                    <a:lnR>
                      <a:noFill/>
                    </a:lnR>
                    <a:lnT>
                      <a:noFill/>
                    </a:lnT>
                    <a:lnB>
                      <a:noFill/>
                    </a:lnB>
                  </a:tcPr>
                </a:tc>
                <a:tc>
                  <a:txBody>
                    <a:bodyPr/>
                    <a:lstStyle/>
                    <a:p>
                      <a:pPr marL="0" marR="0" algn="ctr">
                        <a:spcBef>
                          <a:spcPts val="100"/>
                        </a:spcBef>
                        <a:spcAft>
                          <a:spcPts val="300"/>
                        </a:spcAft>
                      </a:pPr>
                      <a:r>
                        <a:rPr lang="en-US" sz="1400" kern="1000">
                          <a:latin typeface="Times"/>
                          <a:ea typeface="Times New Roman"/>
                          <a:cs typeface="Times New Roman"/>
                        </a:rPr>
                        <a:t>8.3 (0.08)</a:t>
                      </a:r>
                      <a:endParaRPr lang="en-US" sz="1400" kern="1000">
                        <a:latin typeface="Arno Pro"/>
                        <a:ea typeface="Times New Roman"/>
                        <a:cs typeface="Times New Roman"/>
                      </a:endParaRPr>
                    </a:p>
                  </a:txBody>
                  <a:tcPr marL="9525" marR="9525" marT="9525" marB="0" anchor="ctr">
                    <a:lnL>
                      <a:noFill/>
                    </a:lnL>
                    <a:lnR>
                      <a:noFill/>
                    </a:lnR>
                    <a:lnT>
                      <a:noFill/>
                    </a:lnT>
                    <a:lnB>
                      <a:noFill/>
                    </a:lnB>
                  </a:tcPr>
                </a:tc>
                <a:tc>
                  <a:txBody>
                    <a:bodyPr/>
                    <a:lstStyle/>
                    <a:p>
                      <a:pPr marL="0" marR="0" algn="ctr">
                        <a:spcBef>
                          <a:spcPts val="100"/>
                        </a:spcBef>
                        <a:spcAft>
                          <a:spcPts val="300"/>
                        </a:spcAft>
                      </a:pPr>
                      <a:r>
                        <a:rPr lang="en-US" sz="1400" kern="1000">
                          <a:latin typeface="Times"/>
                          <a:ea typeface="Times New Roman"/>
                          <a:cs typeface="Times New Roman"/>
                        </a:rPr>
                        <a:t>1.1 (0.02)</a:t>
                      </a:r>
                      <a:endParaRPr lang="en-US" sz="1400" kern="1000">
                        <a:latin typeface="Arno Pro"/>
                        <a:ea typeface="Times New Roman"/>
                        <a:cs typeface="Times New Roman"/>
                      </a:endParaRPr>
                    </a:p>
                  </a:txBody>
                  <a:tcPr marL="9525" marR="9525" marT="9525" marB="0" anchor="ctr">
                    <a:lnL>
                      <a:noFill/>
                    </a:lnL>
                    <a:lnR>
                      <a:noFill/>
                    </a:lnR>
                    <a:lnT>
                      <a:noFill/>
                    </a:lnT>
                    <a:lnB>
                      <a:noFill/>
                    </a:lnB>
                  </a:tcPr>
                </a:tc>
                <a:tc>
                  <a:txBody>
                    <a:bodyPr/>
                    <a:lstStyle/>
                    <a:p>
                      <a:pPr marL="0" marR="0" algn="ctr">
                        <a:spcBef>
                          <a:spcPts val="100"/>
                        </a:spcBef>
                        <a:spcAft>
                          <a:spcPts val="300"/>
                        </a:spcAft>
                      </a:pPr>
                      <a:r>
                        <a:rPr lang="en-US" sz="1400" kern="1000">
                          <a:latin typeface="Times"/>
                          <a:ea typeface="Times New Roman"/>
                          <a:cs typeface="Times New Roman"/>
                        </a:rPr>
                        <a:t>2.9 (0.07)</a:t>
                      </a:r>
                      <a:endParaRPr lang="en-US" sz="1400" kern="1000">
                        <a:latin typeface="Arno Pro"/>
                        <a:ea typeface="Times New Roman"/>
                        <a:cs typeface="Times New Roman"/>
                      </a:endParaRPr>
                    </a:p>
                  </a:txBody>
                  <a:tcPr marL="9525" marR="9525" marT="9525" marB="0" anchor="ctr">
                    <a:lnL>
                      <a:noFill/>
                    </a:lnL>
                    <a:lnR>
                      <a:noFill/>
                    </a:lnR>
                    <a:lnT>
                      <a:noFill/>
                    </a:lnT>
                    <a:lnB>
                      <a:noFill/>
                    </a:lnB>
                  </a:tcPr>
                </a:tc>
                <a:tc>
                  <a:txBody>
                    <a:bodyPr/>
                    <a:lstStyle/>
                    <a:p>
                      <a:pPr marL="0" marR="0" algn="ctr">
                        <a:spcBef>
                          <a:spcPts val="100"/>
                        </a:spcBef>
                        <a:spcAft>
                          <a:spcPts val="300"/>
                        </a:spcAft>
                      </a:pPr>
                      <a:r>
                        <a:rPr lang="en-US" sz="1400" kern="1000">
                          <a:latin typeface="Times"/>
                          <a:ea typeface="Times New Roman"/>
                          <a:cs typeface="Times New Roman"/>
                        </a:rPr>
                        <a:t>4.8 (1.1)</a:t>
                      </a:r>
                      <a:endParaRPr lang="en-US" sz="1400" kern="1000">
                        <a:latin typeface="Arno Pro"/>
                        <a:ea typeface="Times New Roman"/>
                        <a:cs typeface="Times New Roman"/>
                      </a:endParaRPr>
                    </a:p>
                  </a:txBody>
                  <a:tcPr marL="9525" marR="9525" marT="9525" marB="0" anchor="ctr">
                    <a:lnL>
                      <a:noFill/>
                    </a:lnL>
                    <a:lnR>
                      <a:noFill/>
                    </a:lnR>
                    <a:lnT>
                      <a:noFill/>
                    </a:lnT>
                    <a:lnB>
                      <a:noFill/>
                    </a:lnB>
                  </a:tcPr>
                </a:tc>
              </a:tr>
              <a:tr h="356422">
                <a:tc>
                  <a:txBody>
                    <a:bodyPr/>
                    <a:lstStyle/>
                    <a:p>
                      <a:pPr marL="0" marR="0" algn="ctr">
                        <a:spcBef>
                          <a:spcPts val="100"/>
                        </a:spcBef>
                        <a:spcAft>
                          <a:spcPts val="300"/>
                        </a:spcAft>
                      </a:pPr>
                      <a:r>
                        <a:rPr lang="en-US" sz="1400" kern="1000">
                          <a:latin typeface="Times"/>
                          <a:ea typeface="Times New Roman"/>
                          <a:cs typeface="Times New Roman"/>
                        </a:rPr>
                        <a:t>0.1 M HClO</a:t>
                      </a:r>
                      <a:r>
                        <a:rPr lang="en-US" sz="1400" kern="1000" baseline="-25000">
                          <a:latin typeface="Times"/>
                          <a:ea typeface="Times New Roman"/>
                          <a:cs typeface="Times New Roman"/>
                        </a:rPr>
                        <a:t>4</a:t>
                      </a:r>
                      <a:endParaRPr lang="en-US" sz="1400" kern="1000">
                        <a:latin typeface="Arno Pro"/>
                        <a:ea typeface="Times New Roman"/>
                        <a:cs typeface="Times New Roman"/>
                      </a:endParaRPr>
                    </a:p>
                  </a:txBody>
                  <a:tcPr marL="9525" marR="9525" marT="9525" marB="0" anchor="ctr">
                    <a:lnL>
                      <a:noFill/>
                    </a:lnL>
                    <a:lnR>
                      <a:noFill/>
                    </a:lnR>
                    <a:lnT>
                      <a:noFill/>
                    </a:lnT>
                    <a:lnB>
                      <a:noFill/>
                    </a:lnB>
                  </a:tcPr>
                </a:tc>
                <a:tc>
                  <a:txBody>
                    <a:bodyPr/>
                    <a:lstStyle/>
                    <a:p>
                      <a:pPr marL="0" marR="0" algn="ctr">
                        <a:spcBef>
                          <a:spcPts val="100"/>
                        </a:spcBef>
                        <a:spcAft>
                          <a:spcPts val="300"/>
                        </a:spcAft>
                      </a:pPr>
                      <a:r>
                        <a:rPr lang="en-US" sz="1400" kern="1000">
                          <a:latin typeface="Times"/>
                          <a:ea typeface="Times New Roman"/>
                          <a:cs typeface="Times New Roman"/>
                        </a:rPr>
                        <a:t>3.2 (0.3)</a:t>
                      </a:r>
                      <a:endParaRPr lang="en-US" sz="1400" kern="1000">
                        <a:latin typeface="Arno Pro"/>
                        <a:ea typeface="Times New Roman"/>
                        <a:cs typeface="Times New Roman"/>
                      </a:endParaRPr>
                    </a:p>
                  </a:txBody>
                  <a:tcPr marL="9525" marR="9525" marT="9525" marB="0" anchor="ctr">
                    <a:lnL>
                      <a:noFill/>
                    </a:lnL>
                    <a:lnR>
                      <a:noFill/>
                    </a:lnR>
                    <a:lnT>
                      <a:noFill/>
                    </a:lnT>
                    <a:lnB>
                      <a:noFill/>
                    </a:lnB>
                  </a:tcPr>
                </a:tc>
                <a:tc>
                  <a:txBody>
                    <a:bodyPr/>
                    <a:lstStyle/>
                    <a:p>
                      <a:pPr marL="0" marR="0" algn="ctr">
                        <a:spcBef>
                          <a:spcPts val="100"/>
                        </a:spcBef>
                        <a:spcAft>
                          <a:spcPts val="300"/>
                        </a:spcAft>
                      </a:pPr>
                      <a:r>
                        <a:rPr lang="en-US" sz="1400" kern="1000">
                          <a:latin typeface="Times"/>
                          <a:ea typeface="Times New Roman"/>
                          <a:cs typeface="Times New Roman"/>
                        </a:rPr>
                        <a:t>1.5 (0.06)</a:t>
                      </a:r>
                      <a:endParaRPr lang="en-US" sz="1400" kern="1000">
                        <a:latin typeface="Arno Pro"/>
                        <a:ea typeface="Times New Roman"/>
                        <a:cs typeface="Times New Roman"/>
                      </a:endParaRPr>
                    </a:p>
                  </a:txBody>
                  <a:tcPr marL="9525" marR="9525" marT="9525" marB="0" anchor="ctr">
                    <a:lnL>
                      <a:noFill/>
                    </a:lnL>
                    <a:lnR>
                      <a:noFill/>
                    </a:lnR>
                    <a:lnT>
                      <a:noFill/>
                    </a:lnT>
                    <a:lnB>
                      <a:noFill/>
                    </a:lnB>
                  </a:tcPr>
                </a:tc>
                <a:tc>
                  <a:txBody>
                    <a:bodyPr/>
                    <a:lstStyle/>
                    <a:p>
                      <a:pPr marL="0" marR="0" algn="ctr">
                        <a:spcBef>
                          <a:spcPts val="100"/>
                        </a:spcBef>
                        <a:spcAft>
                          <a:spcPts val="300"/>
                        </a:spcAft>
                      </a:pPr>
                      <a:r>
                        <a:rPr lang="en-US" sz="1400" kern="1000">
                          <a:latin typeface="Times"/>
                          <a:ea typeface="Times New Roman"/>
                          <a:cs typeface="Times New Roman"/>
                        </a:rPr>
                        <a:t>2.9 (0.09)</a:t>
                      </a:r>
                      <a:endParaRPr lang="en-US" sz="1400" kern="1000">
                        <a:latin typeface="Arno Pro"/>
                        <a:ea typeface="Times New Roman"/>
                        <a:cs typeface="Times New Roman"/>
                      </a:endParaRPr>
                    </a:p>
                  </a:txBody>
                  <a:tcPr marL="9525" marR="9525" marT="9525" marB="0" anchor="ctr">
                    <a:lnL>
                      <a:noFill/>
                    </a:lnL>
                    <a:lnR>
                      <a:noFill/>
                    </a:lnR>
                    <a:lnT>
                      <a:noFill/>
                    </a:lnT>
                    <a:lnB>
                      <a:noFill/>
                    </a:lnB>
                  </a:tcPr>
                </a:tc>
                <a:tc>
                  <a:txBody>
                    <a:bodyPr/>
                    <a:lstStyle/>
                    <a:p>
                      <a:pPr marL="0" marR="0" algn="ctr">
                        <a:spcBef>
                          <a:spcPts val="100"/>
                        </a:spcBef>
                        <a:spcAft>
                          <a:spcPts val="300"/>
                        </a:spcAft>
                      </a:pPr>
                      <a:r>
                        <a:rPr lang="en-US" sz="1400" kern="1000">
                          <a:latin typeface="Times"/>
                          <a:ea typeface="Times New Roman"/>
                          <a:cs typeface="Times New Roman"/>
                        </a:rPr>
                        <a:t>1.6 (0.4)</a:t>
                      </a:r>
                      <a:endParaRPr lang="en-US" sz="1400" kern="1000">
                        <a:latin typeface="Arno Pro"/>
                        <a:ea typeface="Times New Roman"/>
                        <a:cs typeface="Times New Roman"/>
                      </a:endParaRPr>
                    </a:p>
                  </a:txBody>
                  <a:tcPr marL="9525" marR="9525" marT="9525" marB="0" anchor="ctr">
                    <a:lnL>
                      <a:noFill/>
                    </a:lnL>
                    <a:lnR>
                      <a:noFill/>
                    </a:lnR>
                    <a:lnT>
                      <a:noFill/>
                    </a:lnT>
                    <a:lnB>
                      <a:noFill/>
                    </a:lnB>
                  </a:tcPr>
                </a:tc>
              </a:tr>
              <a:tr h="356422">
                <a:tc>
                  <a:txBody>
                    <a:bodyPr/>
                    <a:lstStyle/>
                    <a:p>
                      <a:pPr marL="0" marR="0" algn="ctr">
                        <a:spcBef>
                          <a:spcPts val="100"/>
                        </a:spcBef>
                        <a:spcAft>
                          <a:spcPts val="300"/>
                        </a:spcAft>
                      </a:pPr>
                      <a:r>
                        <a:rPr lang="en-US" sz="1400" kern="1000" dirty="0">
                          <a:latin typeface="Times"/>
                          <a:ea typeface="Times New Roman"/>
                          <a:cs typeface="Times New Roman"/>
                        </a:rPr>
                        <a:t>0.1 M </a:t>
                      </a:r>
                      <a:r>
                        <a:rPr lang="en-US" sz="1400" kern="1000" dirty="0" smtClean="0">
                          <a:latin typeface="Times"/>
                          <a:ea typeface="Times New Roman"/>
                          <a:cs typeface="Times New Roman"/>
                        </a:rPr>
                        <a:t>HClO</a:t>
                      </a:r>
                      <a:r>
                        <a:rPr lang="en-US" sz="1400" kern="1000" baseline="-25000" dirty="0" smtClean="0">
                          <a:latin typeface="Times"/>
                          <a:ea typeface="Times New Roman"/>
                          <a:cs typeface="Times New Roman"/>
                        </a:rPr>
                        <a:t>4</a:t>
                      </a:r>
                      <a:r>
                        <a:rPr lang="en-US" sz="1400" kern="1000" baseline="30000" dirty="0" smtClean="0">
                          <a:latin typeface="Times"/>
                          <a:ea typeface="Times New Roman"/>
                          <a:cs typeface="Times New Roman"/>
                        </a:rPr>
                        <a:t>b</a:t>
                      </a:r>
                      <a:endParaRPr lang="en-US" sz="1400" kern="1000" dirty="0">
                        <a:latin typeface="Arno Pro"/>
                        <a:ea typeface="Times New Roman"/>
                        <a:cs typeface="Times New Roman"/>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300"/>
                        </a:spcAft>
                      </a:pPr>
                      <a:r>
                        <a:rPr lang="en-US" sz="1400" kern="1000" dirty="0">
                          <a:latin typeface="Times"/>
                          <a:ea typeface="Times New Roman"/>
                          <a:cs typeface="Times New Roman"/>
                        </a:rPr>
                        <a:t>16.4 (1.4)</a:t>
                      </a:r>
                      <a:endParaRPr lang="en-US" sz="1400" kern="1000" dirty="0">
                        <a:latin typeface="Arno Pro"/>
                        <a:ea typeface="Times New Roman"/>
                        <a:cs typeface="Times New Roman"/>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300"/>
                        </a:spcAft>
                      </a:pPr>
                      <a:r>
                        <a:rPr lang="en-US" sz="1400" kern="1000">
                          <a:latin typeface="Times"/>
                          <a:ea typeface="Times New Roman"/>
                          <a:cs typeface="Times New Roman"/>
                        </a:rPr>
                        <a:t>2.9 (0.02)</a:t>
                      </a:r>
                      <a:endParaRPr lang="en-US" sz="1400" kern="1000">
                        <a:latin typeface="Arno Pro"/>
                        <a:ea typeface="Times New Roman"/>
                        <a:cs typeface="Times New Roman"/>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300"/>
                        </a:spcAft>
                      </a:pPr>
                      <a:r>
                        <a:rPr lang="en-US" sz="1400" kern="1000">
                          <a:latin typeface="Times"/>
                          <a:ea typeface="Times New Roman"/>
                          <a:cs typeface="Times New Roman"/>
                        </a:rPr>
                        <a:t>4.9 (0.04)</a:t>
                      </a:r>
                      <a:endParaRPr lang="en-US" sz="1400" kern="1000">
                        <a:latin typeface="Arno Pro"/>
                        <a:ea typeface="Times New Roman"/>
                        <a:cs typeface="Times New Roman"/>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300"/>
                        </a:spcAft>
                      </a:pPr>
                      <a:r>
                        <a:rPr lang="en-US" sz="1400" kern="1000" dirty="0">
                          <a:latin typeface="Times"/>
                          <a:ea typeface="Times New Roman"/>
                          <a:cs typeface="Times New Roman"/>
                        </a:rPr>
                        <a:t>2.9 (0.3)</a:t>
                      </a:r>
                      <a:endParaRPr lang="en-US" sz="1400" kern="1000" dirty="0">
                        <a:latin typeface="Arno Pro"/>
                        <a:ea typeface="Times New Roman"/>
                        <a:cs typeface="Times New Roman"/>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2" name="Rectangle 3"/>
          <p:cNvSpPr>
            <a:spLocks noChangeArrowheads="1"/>
          </p:cNvSpPr>
          <p:nvPr/>
        </p:nvSpPr>
        <p:spPr bwMode="auto">
          <a:xfrm>
            <a:off x="174625" y="4794478"/>
            <a:ext cx="457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1400" dirty="0">
                <a:solidFill>
                  <a:prstClr val="black"/>
                </a:solidFill>
                <a:latin typeface="Times"/>
                <a:ea typeface="Times New Roman" pitchFamily="18" charset="0"/>
                <a:cs typeface="Times"/>
              </a:rPr>
              <a:t>a) In atmosphere with 455 nm (50 </a:t>
            </a:r>
            <a:r>
              <a:rPr lang="en-US" sz="1400" dirty="0" err="1">
                <a:solidFill>
                  <a:prstClr val="black"/>
                </a:solidFill>
                <a:latin typeface="Times"/>
                <a:ea typeface="Times New Roman" pitchFamily="18" charset="0"/>
                <a:cs typeface="Times"/>
              </a:rPr>
              <a:t>mW</a:t>
            </a:r>
            <a:r>
              <a:rPr lang="en-US" sz="1400" dirty="0">
                <a:solidFill>
                  <a:prstClr val="black"/>
                </a:solidFill>
                <a:latin typeface="Times"/>
                <a:ea typeface="Times New Roman" pitchFamily="18" charset="0"/>
                <a:cs typeface="Times"/>
              </a:rPr>
              <a:t>/cm</a:t>
            </a:r>
            <a:r>
              <a:rPr lang="en-US" sz="1400" baseline="30000" dirty="0">
                <a:solidFill>
                  <a:prstClr val="black"/>
                </a:solidFill>
                <a:latin typeface="Times"/>
                <a:ea typeface="Times New Roman" pitchFamily="18" charset="0"/>
                <a:cs typeface="Times"/>
              </a:rPr>
              <a:t>2</a:t>
            </a:r>
            <a:r>
              <a:rPr lang="en-US" sz="1400" dirty="0">
                <a:solidFill>
                  <a:prstClr val="black"/>
                </a:solidFill>
                <a:latin typeface="Times"/>
                <a:ea typeface="Times New Roman" pitchFamily="18" charset="0"/>
                <a:cs typeface="Times"/>
              </a:rPr>
              <a:t>) irradiation unless otherwise noted. </a:t>
            </a:r>
            <a:r>
              <a:rPr lang="en-US" sz="1400" dirty="0" smtClean="0">
                <a:solidFill>
                  <a:prstClr val="black"/>
                </a:solidFill>
                <a:latin typeface="Times"/>
                <a:ea typeface="Times New Roman" pitchFamily="18" charset="0"/>
                <a:cs typeface="Times"/>
              </a:rPr>
              <a:t>b) Bubbled </a:t>
            </a:r>
            <a:r>
              <a:rPr lang="en-US" sz="1400" dirty="0">
                <a:solidFill>
                  <a:prstClr val="black"/>
                </a:solidFill>
                <a:latin typeface="Times"/>
                <a:ea typeface="Times New Roman" pitchFamily="18" charset="0"/>
                <a:cs typeface="Times"/>
              </a:rPr>
              <a:t>with pure O</a:t>
            </a:r>
            <a:r>
              <a:rPr lang="en-US" sz="1400" baseline="-30000" dirty="0">
                <a:solidFill>
                  <a:prstClr val="black"/>
                </a:solidFill>
                <a:latin typeface="Times"/>
                <a:ea typeface="Times New Roman" pitchFamily="18" charset="0"/>
                <a:cs typeface="Times"/>
              </a:rPr>
              <a:t>2</a:t>
            </a:r>
            <a:r>
              <a:rPr lang="en-US" sz="1400" dirty="0">
                <a:solidFill>
                  <a:prstClr val="black"/>
                </a:solidFill>
                <a:latin typeface="Times"/>
                <a:ea typeface="Times New Roman" pitchFamily="18" charset="0"/>
                <a:cs typeface="Times"/>
              </a:rPr>
              <a:t>.</a:t>
            </a:r>
            <a:endParaRPr lang="en-US" sz="1400" dirty="0">
              <a:solidFill>
                <a:prstClr val="black"/>
              </a:solidFill>
              <a:latin typeface="Arial" pitchFamily="34" charset="0"/>
              <a:cs typeface="Arial" pitchFamily="34" charset="0"/>
            </a:endParaRPr>
          </a:p>
        </p:txBody>
      </p:sp>
      <p:sp>
        <p:nvSpPr>
          <p:cNvPr id="13" name="Rectangle 12"/>
          <p:cNvSpPr/>
          <p:nvPr/>
        </p:nvSpPr>
        <p:spPr>
          <a:xfrm>
            <a:off x="250825" y="1993900"/>
            <a:ext cx="4572000" cy="523220"/>
          </a:xfrm>
          <a:prstGeom prst="rect">
            <a:avLst/>
          </a:prstGeom>
        </p:spPr>
        <p:txBody>
          <a:bodyPr>
            <a:spAutoFit/>
          </a:bodyPr>
          <a:lstStyle/>
          <a:p>
            <a:pPr algn="just" fontAlgn="base">
              <a:spcBef>
                <a:spcPct val="0"/>
              </a:spcBef>
              <a:spcAft>
                <a:spcPct val="0"/>
              </a:spcAft>
            </a:pPr>
            <a:r>
              <a:rPr lang="en-US" sz="1400" b="1" dirty="0">
                <a:solidFill>
                  <a:prstClr val="black"/>
                </a:solidFill>
                <a:latin typeface="Times"/>
                <a:ea typeface="Times New Roman" pitchFamily="18" charset="0"/>
                <a:cs typeface="Times New Roman" pitchFamily="18" charset="0"/>
              </a:rPr>
              <a:t>Table 1</a:t>
            </a:r>
            <a:r>
              <a:rPr lang="en-US" sz="1400" dirty="0">
                <a:solidFill>
                  <a:prstClr val="black"/>
                </a:solidFill>
                <a:latin typeface="Times"/>
                <a:ea typeface="Times New Roman" pitchFamily="18" charset="0"/>
                <a:cs typeface="Times New Roman" pitchFamily="18" charset="0"/>
              </a:rPr>
              <a:t>. Reaction rate constants for the photodecomposition of </a:t>
            </a:r>
            <a:r>
              <a:rPr lang="en-US" sz="1400" b="1" dirty="0" err="1">
                <a:solidFill>
                  <a:prstClr val="black"/>
                </a:solidFill>
                <a:latin typeface="Times"/>
                <a:ea typeface="Times New Roman" pitchFamily="18" charset="0"/>
                <a:cs typeface="Times New Roman" pitchFamily="18" charset="0"/>
              </a:rPr>
              <a:t>RuBP</a:t>
            </a:r>
            <a:r>
              <a:rPr lang="en-US" sz="1400" b="1" dirty="0">
                <a:solidFill>
                  <a:prstClr val="black"/>
                </a:solidFill>
                <a:latin typeface="Times"/>
                <a:ea typeface="Times New Roman" pitchFamily="18" charset="0"/>
                <a:cs typeface="Times New Roman" pitchFamily="18" charset="0"/>
              </a:rPr>
              <a:t> </a:t>
            </a:r>
            <a:r>
              <a:rPr lang="en-US" sz="1400" dirty="0">
                <a:solidFill>
                  <a:prstClr val="black"/>
                </a:solidFill>
                <a:latin typeface="Times"/>
                <a:ea typeface="Times New Roman" pitchFamily="18" charset="0"/>
                <a:cs typeface="Times New Roman" pitchFamily="18" charset="0"/>
              </a:rPr>
              <a:t>(error in parentheses).</a:t>
            </a:r>
            <a:r>
              <a:rPr lang="en-US" sz="1400" baseline="30000" dirty="0">
                <a:solidFill>
                  <a:prstClr val="black"/>
                </a:solidFill>
                <a:latin typeface="Times"/>
                <a:ea typeface="Times New Roman" pitchFamily="18" charset="0"/>
                <a:cs typeface="Times New Roman" pitchFamily="18" charset="0"/>
              </a:rPr>
              <a:t>a</a:t>
            </a:r>
            <a:endParaRPr lang="en-US" sz="14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Band Gap Determination</a:t>
            </a:r>
            <a:endParaRPr lang="en-US" sz="3200" b="1" u="sng" dirty="0">
              <a:solidFill>
                <a:schemeClr val="tx2"/>
              </a:solidFill>
            </a:endParaRPr>
          </a:p>
        </p:txBody>
      </p:sp>
      <p:sp>
        <p:nvSpPr>
          <p:cNvPr id="288772" name="AutoShape 4" descr="Image result for tauc plo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8774" name="AutoShape 6" descr="Image result for tauc plo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8776" name="AutoShape 8" descr="Image result for tauc plo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8778" name="AutoShape 10" descr="Image result for tauc plo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8779" name="Picture 11"/>
          <p:cNvPicPr>
            <a:picLocks noChangeAspect="1" noChangeArrowheads="1"/>
          </p:cNvPicPr>
          <p:nvPr/>
        </p:nvPicPr>
        <p:blipFill>
          <a:blip r:embed="rId2" cstate="print"/>
          <a:srcRect/>
          <a:stretch>
            <a:fillRect/>
          </a:stretch>
        </p:blipFill>
        <p:spPr bwMode="auto">
          <a:xfrm>
            <a:off x="2663825" y="1106488"/>
            <a:ext cx="6334125" cy="2401172"/>
          </a:xfrm>
          <a:prstGeom prst="rect">
            <a:avLst/>
          </a:prstGeom>
          <a:noFill/>
          <a:ln w="9525">
            <a:noFill/>
            <a:miter lim="800000"/>
            <a:headEnd/>
            <a:tailEnd/>
          </a:ln>
        </p:spPr>
      </p:pic>
      <p:sp>
        <p:nvSpPr>
          <p:cNvPr id="12" name="Rectangle 11"/>
          <p:cNvSpPr/>
          <p:nvPr/>
        </p:nvSpPr>
        <p:spPr>
          <a:xfrm>
            <a:off x="323850" y="4319816"/>
            <a:ext cx="4572000" cy="1077218"/>
          </a:xfrm>
          <a:prstGeom prst="rect">
            <a:avLst/>
          </a:prstGeom>
        </p:spPr>
        <p:txBody>
          <a:bodyPr>
            <a:spAutoFit/>
          </a:bodyPr>
          <a:lstStyle/>
          <a:p>
            <a:r>
              <a:rPr lang="en-US" sz="1600" dirty="0" smtClean="0"/>
              <a:t>r = 1/2 for direct allowed transitions</a:t>
            </a:r>
          </a:p>
          <a:p>
            <a:r>
              <a:rPr lang="en-US" sz="1600" dirty="0" smtClean="0"/>
              <a:t>r = 3/2 for direct forbidden transitions.</a:t>
            </a:r>
          </a:p>
          <a:p>
            <a:r>
              <a:rPr lang="en-US" sz="1600" dirty="0" smtClean="0"/>
              <a:t>r = 2 for indirect allowed transitions</a:t>
            </a:r>
          </a:p>
          <a:p>
            <a:r>
              <a:rPr lang="en-US" sz="1600" dirty="0" smtClean="0"/>
              <a:t>r = 3 for indirect forbidden transitions</a:t>
            </a:r>
            <a:endParaRPr lang="en-US" sz="1600" dirty="0"/>
          </a:p>
        </p:txBody>
      </p:sp>
      <p:cxnSp>
        <p:nvCxnSpPr>
          <p:cNvPr id="14" name="Straight Arrow Connector 13"/>
          <p:cNvCxnSpPr/>
          <p:nvPr/>
        </p:nvCxnSpPr>
        <p:spPr>
          <a:xfrm flipH="1" flipV="1">
            <a:off x="4660900" y="3543300"/>
            <a:ext cx="257810" cy="368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92600" y="3848100"/>
            <a:ext cx="2425700" cy="707886"/>
          </a:xfrm>
          <a:prstGeom prst="rect">
            <a:avLst/>
          </a:prstGeom>
          <a:noFill/>
        </p:spPr>
        <p:txBody>
          <a:bodyPr wrap="square" rtlCol="0">
            <a:spAutoFit/>
          </a:bodyPr>
          <a:lstStyle/>
          <a:p>
            <a:pPr algn="ctr"/>
            <a:r>
              <a:rPr lang="en-US" sz="2000" dirty="0" smtClean="0"/>
              <a:t>Light energy in </a:t>
            </a:r>
            <a:r>
              <a:rPr lang="en-US" sz="2000" dirty="0" err="1" smtClean="0"/>
              <a:t>eV</a:t>
            </a:r>
            <a:endParaRPr lang="en-US" sz="2000" dirty="0" smtClean="0"/>
          </a:p>
          <a:p>
            <a:pPr algn="ctr"/>
            <a:r>
              <a:rPr lang="en-US" sz="2000" dirty="0" smtClean="0"/>
              <a:t>1240/</a:t>
            </a:r>
            <a:r>
              <a:rPr lang="en-US" sz="2000" dirty="0" smtClean="0">
                <a:latin typeface="Symbol" pitchFamily="18" charset="2"/>
              </a:rPr>
              <a:t>l</a:t>
            </a:r>
            <a:r>
              <a:rPr lang="en-US" sz="2000" dirty="0" smtClean="0"/>
              <a:t> = </a:t>
            </a:r>
            <a:r>
              <a:rPr lang="en-US" sz="2000" dirty="0" err="1" smtClean="0"/>
              <a:t>eV</a:t>
            </a:r>
            <a:endParaRPr lang="en-US" sz="2000" dirty="0"/>
          </a:p>
        </p:txBody>
      </p:sp>
      <p:cxnSp>
        <p:nvCxnSpPr>
          <p:cNvPr id="17" name="Straight Arrow Connector 16"/>
          <p:cNvCxnSpPr/>
          <p:nvPr/>
        </p:nvCxnSpPr>
        <p:spPr>
          <a:xfrm flipV="1">
            <a:off x="2133600" y="2565400"/>
            <a:ext cx="584200" cy="17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061621" y="2533134"/>
            <a:ext cx="1083951" cy="523220"/>
          </a:xfrm>
          <a:prstGeom prst="rect">
            <a:avLst/>
          </a:prstGeom>
        </p:spPr>
        <p:txBody>
          <a:bodyPr wrap="none">
            <a:spAutoFit/>
          </a:bodyPr>
          <a:lstStyle/>
          <a:p>
            <a:r>
              <a:rPr lang="el-GR" sz="2800" dirty="0" smtClean="0"/>
              <a:t>(</a:t>
            </a:r>
            <a:r>
              <a:rPr lang="en-US" sz="2800" dirty="0" smtClean="0"/>
              <a:t>AE</a:t>
            </a:r>
            <a:r>
              <a:rPr lang="el-GR" sz="2800" dirty="0" smtClean="0"/>
              <a:t>)</a:t>
            </a:r>
            <a:r>
              <a:rPr lang="el-GR" sz="2800" baseline="30000" dirty="0" smtClean="0"/>
              <a:t>1/</a:t>
            </a:r>
            <a:r>
              <a:rPr lang="en-US" sz="2800" baseline="30000" dirty="0" smtClean="0"/>
              <a:t>r</a:t>
            </a:r>
            <a:endParaRPr lang="en-US" sz="2800" dirty="0"/>
          </a:p>
        </p:txBody>
      </p:sp>
      <p:sp>
        <p:nvSpPr>
          <p:cNvPr id="21" name="TextBox 20"/>
          <p:cNvSpPr txBox="1"/>
          <p:nvPr/>
        </p:nvSpPr>
        <p:spPr>
          <a:xfrm>
            <a:off x="571500" y="3187700"/>
            <a:ext cx="5765800" cy="923330"/>
          </a:xfrm>
          <a:prstGeom prst="rect">
            <a:avLst/>
          </a:prstGeom>
          <a:noFill/>
        </p:spPr>
        <p:txBody>
          <a:bodyPr wrap="square" rtlCol="0">
            <a:spAutoFit/>
          </a:bodyPr>
          <a:lstStyle/>
          <a:p>
            <a:r>
              <a:rPr lang="en-US" dirty="0" smtClean="0"/>
              <a:t>A = Absorbance</a:t>
            </a:r>
          </a:p>
          <a:p>
            <a:r>
              <a:rPr lang="en-US" dirty="0" smtClean="0"/>
              <a:t>E = Energy (from x-axis)</a:t>
            </a:r>
          </a:p>
          <a:p>
            <a:r>
              <a:rPr lang="en-US" dirty="0" smtClean="0"/>
              <a:t>r  = from the nature of the transition</a:t>
            </a:r>
            <a:endParaRPr lang="en-US" dirty="0"/>
          </a:p>
        </p:txBody>
      </p:sp>
      <p:sp>
        <p:nvSpPr>
          <p:cNvPr id="22" name="Rectangle 21"/>
          <p:cNvSpPr/>
          <p:nvPr/>
        </p:nvSpPr>
        <p:spPr>
          <a:xfrm>
            <a:off x="241300" y="6425168"/>
            <a:ext cx="8470900" cy="369332"/>
          </a:xfrm>
          <a:prstGeom prst="rect">
            <a:avLst/>
          </a:prstGeom>
        </p:spPr>
        <p:txBody>
          <a:bodyPr wrap="square">
            <a:spAutoFit/>
          </a:bodyPr>
          <a:lstStyle/>
          <a:p>
            <a:r>
              <a:rPr lang="en-US" dirty="0" smtClean="0">
                <a:hlinkClick r:id="rId3"/>
              </a:rPr>
              <a:t>https://www.sciencedirect.com/science/article/pii/0025540868900238?via%3Dihub</a:t>
            </a:r>
            <a:endParaRPr lang="en-US" dirty="0"/>
          </a:p>
        </p:txBody>
      </p:sp>
      <p:sp>
        <p:nvSpPr>
          <p:cNvPr id="23" name="TextBox 22"/>
          <p:cNvSpPr txBox="1"/>
          <p:nvPr/>
        </p:nvSpPr>
        <p:spPr>
          <a:xfrm>
            <a:off x="4114800" y="762556"/>
            <a:ext cx="1498600" cy="461665"/>
          </a:xfrm>
          <a:prstGeom prst="rect">
            <a:avLst/>
          </a:prstGeom>
          <a:noFill/>
        </p:spPr>
        <p:txBody>
          <a:bodyPr wrap="square" rtlCol="0">
            <a:spAutoFit/>
          </a:bodyPr>
          <a:lstStyle/>
          <a:p>
            <a:r>
              <a:rPr lang="en-US" sz="2400" dirty="0" err="1" smtClean="0"/>
              <a:t>Tauc</a:t>
            </a:r>
            <a:r>
              <a:rPr lang="en-US" sz="2400" dirty="0" smtClean="0"/>
              <a:t> Plot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9" grpId="0"/>
      <p:bldP spid="21" grpId="0"/>
      <p:bldP spid="2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Outline</a:t>
            </a:r>
            <a:endParaRPr lang="en-US" sz="3200" b="1" u="sng" dirty="0">
              <a:solidFill>
                <a:schemeClr val="tx2"/>
              </a:solidFill>
            </a:endParaRPr>
          </a:p>
        </p:txBody>
      </p:sp>
      <p:sp>
        <p:nvSpPr>
          <p:cNvPr id="6" name="Rectangle 5"/>
          <p:cNvSpPr/>
          <p:nvPr/>
        </p:nvSpPr>
        <p:spPr>
          <a:xfrm>
            <a:off x="457201" y="1487488"/>
            <a:ext cx="4298949" cy="4616648"/>
          </a:xfrm>
          <a:prstGeom prst="rect">
            <a:avLst/>
          </a:prstGeom>
        </p:spPr>
        <p:txBody>
          <a:bodyPr wrap="square">
            <a:spAutoFit/>
          </a:bodyPr>
          <a:lstStyle/>
          <a:p>
            <a:pPr>
              <a:spcAft>
                <a:spcPts val="1200"/>
              </a:spcAft>
            </a:pPr>
            <a:r>
              <a:rPr lang="en-US" sz="2400" dirty="0" smtClean="0"/>
              <a:t>1) Beer's Law</a:t>
            </a:r>
          </a:p>
          <a:p>
            <a:pPr>
              <a:spcAft>
                <a:spcPts val="1200"/>
              </a:spcAft>
            </a:pPr>
            <a:r>
              <a:rPr lang="en-US" sz="2400" dirty="0" smtClean="0"/>
              <a:t>2) Absorption Spectrum</a:t>
            </a:r>
          </a:p>
          <a:p>
            <a:r>
              <a:rPr lang="en-US" sz="2400" dirty="0" smtClean="0"/>
              <a:t>3) Instrument Components</a:t>
            </a:r>
          </a:p>
          <a:p>
            <a:pPr marL="457200" indent="114300">
              <a:buFont typeface="Arial" pitchFamily="34" charset="0"/>
              <a:buChar char="•"/>
            </a:pPr>
            <a:r>
              <a:rPr lang="en-US" sz="2000" dirty="0" smtClean="0"/>
              <a:t>Light sources</a:t>
            </a:r>
          </a:p>
          <a:p>
            <a:pPr marL="457200" indent="114300">
              <a:buFont typeface="Arial" pitchFamily="34" charset="0"/>
              <a:buChar char="•"/>
            </a:pPr>
            <a:r>
              <a:rPr lang="en-US" sz="2000" dirty="0" err="1" smtClean="0"/>
              <a:t>Monochrometers</a:t>
            </a:r>
            <a:endParaRPr lang="en-US" sz="2000" dirty="0" smtClean="0"/>
          </a:p>
          <a:p>
            <a:pPr marL="457200" indent="114300">
              <a:buFont typeface="Arial" pitchFamily="34" charset="0"/>
              <a:buChar char="•"/>
            </a:pPr>
            <a:r>
              <a:rPr lang="en-US" sz="2000" dirty="0" smtClean="0"/>
              <a:t>Detectors</a:t>
            </a:r>
          </a:p>
          <a:p>
            <a:pPr marL="457200" indent="114300">
              <a:buFont typeface="Arial" pitchFamily="34" charset="0"/>
              <a:buChar char="•"/>
            </a:pPr>
            <a:r>
              <a:rPr lang="en-US" sz="2000" dirty="0" smtClean="0"/>
              <a:t>Other components</a:t>
            </a:r>
          </a:p>
          <a:p>
            <a:pPr marL="457200" indent="114300">
              <a:spcAft>
                <a:spcPts val="1200"/>
              </a:spcAft>
              <a:buFont typeface="Arial" pitchFamily="34" charset="0"/>
              <a:buChar char="•"/>
            </a:pPr>
            <a:r>
              <a:rPr lang="en-US" sz="2000" dirty="0" smtClean="0"/>
              <a:t>The sample</a:t>
            </a:r>
          </a:p>
          <a:p>
            <a:pPr>
              <a:spcAft>
                <a:spcPts val="1200"/>
              </a:spcAft>
            </a:pPr>
            <a:r>
              <a:rPr lang="en-US" sz="2400" dirty="0" smtClean="0"/>
              <a:t>4) Instrument Architectures</a:t>
            </a:r>
          </a:p>
          <a:p>
            <a:pPr>
              <a:spcAft>
                <a:spcPts val="1200"/>
              </a:spcAft>
            </a:pPr>
            <a:r>
              <a:rPr lang="en-US" sz="2400" dirty="0" smtClean="0"/>
              <a:t>5) Applications</a:t>
            </a:r>
          </a:p>
          <a:p>
            <a:pPr>
              <a:spcAft>
                <a:spcPts val="1200"/>
              </a:spcAft>
            </a:pPr>
            <a:r>
              <a:rPr lang="en-US" sz="2400" dirty="0" smtClean="0">
                <a:solidFill>
                  <a:srgbClr val="FF0000"/>
                </a:solidFill>
              </a:rPr>
              <a:t>6) Limitations</a:t>
            </a:r>
            <a:endParaRPr lang="en-US" sz="2400" dirty="0">
              <a:solidFill>
                <a:srgbClr val="FF0000"/>
              </a:solidFill>
            </a:endParaRPr>
          </a:p>
        </p:txBody>
      </p:sp>
      <p:grpSp>
        <p:nvGrpSpPr>
          <p:cNvPr id="2" name="Group 9"/>
          <p:cNvGrpSpPr/>
          <p:nvPr/>
        </p:nvGrpSpPr>
        <p:grpSpPr>
          <a:xfrm>
            <a:off x="4888817" y="2435613"/>
            <a:ext cx="3864364" cy="1450334"/>
            <a:chOff x="393311" y="1651942"/>
            <a:chExt cx="3864364" cy="1450334"/>
          </a:xfrm>
        </p:grpSpPr>
        <p:sp>
          <p:nvSpPr>
            <p:cNvPr id="11" name="Cube 10"/>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3" name="Oval 12"/>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5" name="Cube 14"/>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7" name="TextBox 16"/>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8" name="Cube 17"/>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20"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Potential Complications</a:t>
            </a:r>
            <a:endParaRPr lang="en-US" sz="3200" b="1" u="sng" dirty="0">
              <a:solidFill>
                <a:schemeClr val="tx2"/>
              </a:solidFill>
            </a:endParaRPr>
          </a:p>
        </p:txBody>
      </p:sp>
      <p:sp>
        <p:nvSpPr>
          <p:cNvPr id="6" name="TextBox 5"/>
          <p:cNvSpPr txBox="1"/>
          <p:nvPr/>
        </p:nvSpPr>
        <p:spPr>
          <a:xfrm>
            <a:off x="530225" y="4521200"/>
            <a:ext cx="4203700" cy="2041585"/>
          </a:xfrm>
          <a:prstGeom prst="rect">
            <a:avLst/>
          </a:prstGeom>
          <a:noFill/>
        </p:spPr>
        <p:txBody>
          <a:bodyPr wrap="square" rtlCol="0">
            <a:spAutoFit/>
          </a:bodyPr>
          <a:lstStyle/>
          <a:p>
            <a:pPr>
              <a:spcAft>
                <a:spcPts val="500"/>
              </a:spcAft>
            </a:pPr>
            <a:r>
              <a:rPr lang="en-US" sz="2200" b="1" u="sng" dirty="0" smtClean="0"/>
              <a:t>With the </a:t>
            </a:r>
            <a:r>
              <a:rPr lang="en-US" sz="2200" b="1" u="sng" dirty="0" err="1" smtClean="0"/>
              <a:t>Cuvette</a:t>
            </a:r>
            <a:r>
              <a:rPr lang="en-US" sz="2200" b="1" u="sng" dirty="0" smtClean="0"/>
              <a:t> + Solvent</a:t>
            </a:r>
          </a:p>
          <a:p>
            <a:pPr marL="228600">
              <a:spcAft>
                <a:spcPts val="500"/>
              </a:spcAft>
              <a:buFont typeface="Arial" pitchFamily="34" charset="0"/>
              <a:buChar char="•"/>
            </a:pPr>
            <a:r>
              <a:rPr lang="en-US" sz="2200" dirty="0" smtClean="0"/>
              <a:t> </a:t>
            </a:r>
            <a:r>
              <a:rPr lang="en-US" sz="2200" dirty="0" err="1" smtClean="0"/>
              <a:t>Cuvette</a:t>
            </a:r>
            <a:r>
              <a:rPr lang="en-US" sz="2200" dirty="0" smtClean="0"/>
              <a:t> non-uniformity</a:t>
            </a:r>
          </a:p>
          <a:p>
            <a:pPr marL="228600">
              <a:spcAft>
                <a:spcPts val="500"/>
              </a:spcAft>
              <a:buFont typeface="Arial" pitchFamily="34" charset="0"/>
              <a:buChar char="•"/>
            </a:pPr>
            <a:r>
              <a:rPr lang="en-US" sz="2200" dirty="0" smtClean="0"/>
              <a:t> Sample holder mobility</a:t>
            </a:r>
          </a:p>
          <a:p>
            <a:pPr marL="228600">
              <a:spcAft>
                <a:spcPts val="500"/>
              </a:spcAft>
              <a:buFont typeface="Arial" pitchFamily="34" charset="0"/>
              <a:buChar char="•"/>
            </a:pPr>
            <a:r>
              <a:rPr lang="en-US" sz="2200" dirty="0" smtClean="0"/>
              <a:t> </a:t>
            </a:r>
            <a:r>
              <a:rPr lang="en-US" sz="2200" dirty="0" err="1" smtClean="0"/>
              <a:t>Lensing</a:t>
            </a:r>
            <a:r>
              <a:rPr lang="en-US" sz="2200" dirty="0" smtClean="0"/>
              <a:t> (abs + heat)</a:t>
            </a:r>
          </a:p>
          <a:p>
            <a:pPr marL="228600">
              <a:spcAft>
                <a:spcPts val="500"/>
              </a:spcAft>
              <a:buFont typeface="Arial" pitchFamily="34" charset="0"/>
              <a:buChar char="•"/>
            </a:pPr>
            <a:r>
              <a:rPr lang="en-US" sz="2200" dirty="0" smtClean="0"/>
              <a:t> Temperature (line broadening)</a:t>
            </a:r>
          </a:p>
        </p:txBody>
      </p:sp>
      <p:sp>
        <p:nvSpPr>
          <p:cNvPr id="7" name="TextBox 6"/>
          <p:cNvSpPr txBox="1"/>
          <p:nvPr/>
        </p:nvSpPr>
        <p:spPr>
          <a:xfrm>
            <a:off x="517525" y="1016000"/>
            <a:ext cx="4203700" cy="3249608"/>
          </a:xfrm>
          <a:prstGeom prst="rect">
            <a:avLst/>
          </a:prstGeom>
          <a:noFill/>
        </p:spPr>
        <p:txBody>
          <a:bodyPr wrap="square" rtlCol="0">
            <a:spAutoFit/>
          </a:bodyPr>
          <a:lstStyle/>
          <a:p>
            <a:pPr>
              <a:spcAft>
                <a:spcPts val="500"/>
              </a:spcAft>
            </a:pPr>
            <a:r>
              <a:rPr lang="en-US" sz="2200" b="1" u="sng" dirty="0" smtClean="0"/>
              <a:t>With the Sample</a:t>
            </a:r>
          </a:p>
          <a:p>
            <a:pPr marL="228600">
              <a:spcAft>
                <a:spcPts val="500"/>
              </a:spcAft>
              <a:buFont typeface="Arial" pitchFamily="34" charset="0"/>
              <a:buChar char="•"/>
            </a:pPr>
            <a:r>
              <a:rPr lang="en-US" sz="2200" dirty="0" smtClean="0"/>
              <a:t> Photo Reaction/Decomposition</a:t>
            </a:r>
          </a:p>
          <a:p>
            <a:pPr marL="228600">
              <a:spcAft>
                <a:spcPts val="500"/>
              </a:spcAft>
              <a:buFont typeface="Arial" pitchFamily="34" charset="0"/>
              <a:buChar char="•"/>
            </a:pPr>
            <a:r>
              <a:rPr lang="en-US" sz="2200" dirty="0" smtClean="0"/>
              <a:t> Concentration to high </a:t>
            </a:r>
          </a:p>
          <a:p>
            <a:pPr marL="228600" indent="342900">
              <a:spcAft>
                <a:spcPts val="500"/>
              </a:spcAft>
            </a:pPr>
            <a:r>
              <a:rPr lang="en-US" sz="2200" dirty="0" smtClean="0"/>
              <a:t>- non-linear (A &gt; 2)</a:t>
            </a:r>
          </a:p>
          <a:p>
            <a:pPr marL="228600" indent="342900">
              <a:spcAft>
                <a:spcPts val="500"/>
              </a:spcAft>
            </a:pPr>
            <a:r>
              <a:rPr lang="en-US" sz="2200" dirty="0" smtClean="0"/>
              <a:t>- aggregation</a:t>
            </a:r>
          </a:p>
          <a:p>
            <a:pPr marL="228600" indent="342900">
              <a:spcAft>
                <a:spcPts val="500"/>
              </a:spcAft>
            </a:pPr>
            <a:r>
              <a:rPr lang="en-US" sz="2200" dirty="0" smtClean="0"/>
              <a:t>- refractive index change</a:t>
            </a:r>
          </a:p>
          <a:p>
            <a:pPr marL="228600">
              <a:spcAft>
                <a:spcPts val="500"/>
              </a:spcAft>
              <a:buFont typeface="Arial" pitchFamily="34" charset="0"/>
              <a:buChar char="•"/>
            </a:pPr>
            <a:r>
              <a:rPr lang="en-US" sz="2200" dirty="0" smtClean="0"/>
              <a:t> Air bubble generation</a:t>
            </a:r>
          </a:p>
          <a:p>
            <a:pPr marL="228600">
              <a:spcAft>
                <a:spcPts val="500"/>
              </a:spcAft>
              <a:buFont typeface="Arial" pitchFamily="34" charset="0"/>
              <a:buChar char="•"/>
            </a:pPr>
            <a:r>
              <a:rPr lang="en-US" sz="2200" dirty="0" smtClean="0"/>
              <a:t>Scattering/Reflection</a:t>
            </a:r>
          </a:p>
        </p:txBody>
      </p:sp>
      <p:sp>
        <p:nvSpPr>
          <p:cNvPr id="8" name="TextBox 7"/>
          <p:cNvSpPr txBox="1"/>
          <p:nvPr/>
        </p:nvSpPr>
        <p:spPr>
          <a:xfrm>
            <a:off x="4924425" y="1016000"/>
            <a:ext cx="3660775" cy="2041585"/>
          </a:xfrm>
          <a:prstGeom prst="rect">
            <a:avLst/>
          </a:prstGeom>
          <a:noFill/>
        </p:spPr>
        <p:txBody>
          <a:bodyPr wrap="square" rtlCol="0">
            <a:spAutoFit/>
          </a:bodyPr>
          <a:lstStyle/>
          <a:p>
            <a:pPr>
              <a:spcAft>
                <a:spcPts val="500"/>
              </a:spcAft>
            </a:pPr>
            <a:r>
              <a:rPr lang="en-US" sz="2200" b="1" u="sng" dirty="0" smtClean="0"/>
              <a:t>With the Instrument</a:t>
            </a:r>
            <a:endParaRPr lang="en-US" sz="2200" dirty="0" smtClean="0"/>
          </a:p>
          <a:p>
            <a:pPr marL="228600">
              <a:spcAft>
                <a:spcPts val="500"/>
              </a:spcAft>
              <a:buFont typeface="Arial" pitchFamily="34" charset="0"/>
              <a:buChar char="•"/>
            </a:pPr>
            <a:r>
              <a:rPr lang="en-US" sz="2200" dirty="0" smtClean="0"/>
              <a:t> Lamp Stability</a:t>
            </a:r>
          </a:p>
          <a:p>
            <a:pPr marL="228600">
              <a:spcAft>
                <a:spcPts val="500"/>
              </a:spcAft>
              <a:buFont typeface="Arial" pitchFamily="34" charset="0"/>
              <a:buChar char="•"/>
            </a:pPr>
            <a:r>
              <a:rPr lang="en-US" sz="2200" dirty="0" smtClean="0"/>
              <a:t> Room Lighting</a:t>
            </a:r>
          </a:p>
          <a:p>
            <a:pPr marL="228600">
              <a:spcAft>
                <a:spcPts val="500"/>
              </a:spcAft>
              <a:buFont typeface="Arial" pitchFamily="34" charset="0"/>
              <a:buChar char="•"/>
            </a:pPr>
            <a:r>
              <a:rPr lang="en-US" sz="2200" dirty="0" smtClean="0"/>
              <a:t> Noise</a:t>
            </a:r>
          </a:p>
          <a:p>
            <a:pPr marL="228600">
              <a:spcAft>
                <a:spcPts val="500"/>
              </a:spcAft>
              <a:buFont typeface="Arial" pitchFamily="34" charset="0"/>
              <a:buChar char="•"/>
            </a:pPr>
            <a:r>
              <a:rPr lang="en-US" sz="2200" dirty="0" smtClean="0"/>
              <a:t>Resolution</a:t>
            </a:r>
          </a:p>
        </p:txBody>
      </p:sp>
      <p:pic>
        <p:nvPicPr>
          <p:cNvPr id="229378" name="Picture 2" descr="Figure 20"/>
          <p:cNvPicPr>
            <a:picLocks noChangeAspect="1" noChangeArrowheads="1"/>
          </p:cNvPicPr>
          <p:nvPr/>
        </p:nvPicPr>
        <p:blipFill>
          <a:blip r:embed="rId3" cstate="print"/>
          <a:srcRect/>
          <a:stretch>
            <a:fillRect/>
          </a:stretch>
        </p:blipFill>
        <p:spPr bwMode="auto">
          <a:xfrm>
            <a:off x="4727575" y="4006483"/>
            <a:ext cx="3643113" cy="2241917"/>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Absorption End</a:t>
            </a:r>
            <a:endParaRPr lang="en-US" sz="3200" b="1" u="sng" dirty="0">
              <a:solidFill>
                <a:schemeClr val="tx2"/>
              </a:solidFill>
            </a:endParaRPr>
          </a:p>
        </p:txBody>
      </p:sp>
      <p:sp>
        <p:nvSpPr>
          <p:cNvPr id="4" name="Title 1"/>
          <p:cNvSpPr txBox="1">
            <a:spLocks/>
          </p:cNvSpPr>
          <p:nvPr/>
        </p:nvSpPr>
        <p:spPr>
          <a:xfrm>
            <a:off x="448038" y="2616787"/>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solidFill>
                  <a:schemeClr val="tx1"/>
                </a:solidFill>
                <a:effectLst/>
                <a:uLnTx/>
                <a:uFillTx/>
                <a:latin typeface="+mj-lt"/>
                <a:ea typeface="+mj-ea"/>
                <a:cs typeface="+mj-cs"/>
              </a:rPr>
              <a:t>Any Questions?</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438150" y="800100"/>
            <a:ext cx="3930650" cy="508000"/>
          </a:xfrm>
          <a:prstGeom prst="rect">
            <a:avLst/>
          </a:prstGeom>
          <a:noFill/>
          <a:ln w="9525">
            <a:noFill/>
            <a:miter lim="800000"/>
            <a:headEnd/>
            <a:tailEnd/>
          </a:ln>
          <a:effectLst/>
        </p:spPr>
        <p:txBody>
          <a:bodyPr lIns="0" tIns="0" rIns="0" bIns="0"/>
          <a:lstStyle/>
          <a:p>
            <a:pPr marL="342900" indent="-342900" algn="l" eaLnBrk="1" hangingPunct="1">
              <a:spcBef>
                <a:spcPct val="20000"/>
              </a:spcBef>
            </a:pPr>
            <a:r>
              <a:rPr lang="en-GB" sz="2800" dirty="0"/>
              <a:t>The Beer-Lambert </a:t>
            </a:r>
            <a:r>
              <a:rPr lang="en-GB" sz="2800" dirty="0" smtClean="0"/>
              <a:t>Law:</a:t>
            </a:r>
            <a:endParaRPr lang="en-GB" sz="2800" dirty="0">
              <a:solidFill>
                <a:srgbClr val="FFFF00"/>
              </a:solidFill>
            </a:endParaRPr>
          </a:p>
        </p:txBody>
      </p:sp>
      <p:sp>
        <p:nvSpPr>
          <p:cNvPr id="6" name="Rectangle 15"/>
          <p:cNvSpPr>
            <a:spLocks noChangeArrowheads="1"/>
          </p:cNvSpPr>
          <p:nvPr/>
        </p:nvSpPr>
        <p:spPr bwMode="auto">
          <a:xfrm>
            <a:off x="4273550" y="812800"/>
            <a:ext cx="4616450" cy="1651000"/>
          </a:xfrm>
          <a:prstGeom prst="rect">
            <a:avLst/>
          </a:prstGeom>
          <a:noFill/>
          <a:ln w="9525">
            <a:noFill/>
            <a:miter lim="800000"/>
            <a:headEnd/>
            <a:tailEnd/>
          </a:ln>
          <a:effectLst/>
        </p:spPr>
        <p:txBody>
          <a:bodyPr lIns="0" tIns="0" rIns="0" bIns="0"/>
          <a:lstStyle/>
          <a:p>
            <a:pPr marL="742950" lvl="1" indent="-285750">
              <a:spcAft>
                <a:spcPts val="1000"/>
              </a:spcAft>
            </a:pPr>
            <a:r>
              <a:rPr lang="en-US" dirty="0" smtClean="0"/>
              <a:t>A  =  absorbance (</a:t>
            </a:r>
            <a:r>
              <a:rPr lang="en-US" dirty="0" err="1" smtClean="0"/>
              <a:t>unitless</a:t>
            </a:r>
            <a:r>
              <a:rPr lang="en-US" dirty="0" smtClean="0"/>
              <a:t>, A = </a:t>
            </a:r>
            <a:r>
              <a:rPr lang="en-GB" dirty="0" smtClean="0"/>
              <a:t>log</a:t>
            </a:r>
            <a:r>
              <a:rPr lang="en-GB" baseline="-25000" dirty="0" smtClean="0"/>
              <a:t>10</a:t>
            </a:r>
            <a:r>
              <a:rPr lang="en-GB" dirty="0" smtClean="0"/>
              <a:t> P</a:t>
            </a:r>
            <a:r>
              <a:rPr lang="en-GB" baseline="-25000" dirty="0" smtClean="0"/>
              <a:t>0</a:t>
            </a:r>
            <a:r>
              <a:rPr lang="en-GB" dirty="0" smtClean="0"/>
              <a:t>/P)</a:t>
            </a:r>
            <a:r>
              <a:rPr lang="en-US" dirty="0" smtClean="0"/>
              <a:t> </a:t>
            </a:r>
            <a:endParaRPr lang="en-US" dirty="0"/>
          </a:p>
          <a:p>
            <a:pPr marL="742950" lvl="1" indent="-285750">
              <a:spcAft>
                <a:spcPts val="1000"/>
              </a:spcAft>
            </a:pPr>
            <a:r>
              <a:rPr lang="en-US" b="1" dirty="0">
                <a:latin typeface="Symbol" pitchFamily="18" charset="2"/>
              </a:rPr>
              <a:t>e</a:t>
            </a:r>
            <a:r>
              <a:rPr lang="en-US" dirty="0"/>
              <a:t> </a:t>
            </a:r>
            <a:r>
              <a:rPr lang="en-US" dirty="0" smtClean="0"/>
              <a:t> =  molar </a:t>
            </a:r>
            <a:r>
              <a:rPr lang="en-US" dirty="0" err="1"/>
              <a:t>absorbtivity</a:t>
            </a:r>
            <a:r>
              <a:rPr lang="en-US" dirty="0"/>
              <a:t> </a:t>
            </a:r>
            <a:r>
              <a:rPr lang="en-US" dirty="0" smtClean="0"/>
              <a:t>(L mol</a:t>
            </a:r>
            <a:r>
              <a:rPr lang="en-US" baseline="30000" dirty="0" smtClean="0"/>
              <a:t>-1</a:t>
            </a:r>
            <a:r>
              <a:rPr lang="en-US" dirty="0" smtClean="0"/>
              <a:t> cm</a:t>
            </a:r>
            <a:r>
              <a:rPr lang="en-US" baseline="30000" dirty="0" smtClean="0"/>
              <a:t>-1</a:t>
            </a:r>
            <a:r>
              <a:rPr lang="en-US" dirty="0" smtClean="0"/>
              <a:t>)</a:t>
            </a:r>
            <a:endParaRPr lang="en-US" baseline="30000" dirty="0"/>
          </a:p>
          <a:p>
            <a:pPr marL="742950" lvl="1" indent="-285750" algn="l" eaLnBrk="1" hangingPunct="1">
              <a:spcAft>
                <a:spcPts val="1000"/>
              </a:spcAft>
            </a:pPr>
            <a:r>
              <a:rPr lang="en-US" dirty="0" smtClean="0"/>
              <a:t>l   =  path </a:t>
            </a:r>
            <a:r>
              <a:rPr lang="en-US" dirty="0"/>
              <a:t>length of the sample </a:t>
            </a:r>
            <a:r>
              <a:rPr lang="en-US" dirty="0" smtClean="0"/>
              <a:t>(cm)</a:t>
            </a:r>
            <a:endParaRPr lang="en-US" dirty="0"/>
          </a:p>
          <a:p>
            <a:pPr marL="742950" lvl="1" indent="-285750" algn="l" eaLnBrk="1" hangingPunct="1">
              <a:spcAft>
                <a:spcPts val="1000"/>
              </a:spcAft>
            </a:pPr>
            <a:r>
              <a:rPr lang="en-US" dirty="0"/>
              <a:t>c </a:t>
            </a:r>
            <a:r>
              <a:rPr lang="en-US" dirty="0" smtClean="0"/>
              <a:t> =  </a:t>
            </a:r>
            <a:r>
              <a:rPr lang="en-US" dirty="0"/>
              <a:t>concentration </a:t>
            </a:r>
            <a:r>
              <a:rPr lang="en-US" dirty="0" smtClean="0"/>
              <a:t>(mol/L or M)</a:t>
            </a:r>
            <a:endParaRPr lang="en-GB" sz="2000" dirty="0">
              <a:solidFill>
                <a:srgbClr val="FFFF00"/>
              </a:solidFill>
            </a:endParaRPr>
          </a:p>
        </p:txBody>
      </p:sp>
      <p:sp>
        <p:nvSpPr>
          <p:cNvPr id="7"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Beer’s Law</a:t>
            </a:r>
            <a:endParaRPr lang="en-US" sz="3200" b="1" u="sng" dirty="0">
              <a:solidFill>
                <a:schemeClr val="tx2"/>
              </a:solidFill>
            </a:endParaRPr>
          </a:p>
        </p:txBody>
      </p:sp>
      <p:sp>
        <p:nvSpPr>
          <p:cNvPr id="18" name="TextBox 17"/>
          <p:cNvSpPr txBox="1"/>
          <p:nvPr/>
        </p:nvSpPr>
        <p:spPr>
          <a:xfrm>
            <a:off x="163573" y="2359031"/>
            <a:ext cx="7460502" cy="1836400"/>
          </a:xfrm>
          <a:prstGeom prst="rect">
            <a:avLst/>
          </a:prstGeom>
          <a:noFill/>
        </p:spPr>
        <p:txBody>
          <a:bodyPr wrap="square" rtlCol="0">
            <a:spAutoFit/>
          </a:bodyPr>
          <a:lstStyle/>
          <a:p>
            <a:r>
              <a:rPr lang="en-US" sz="2000" u="sng" dirty="0" smtClean="0">
                <a:solidFill>
                  <a:prstClr val="black"/>
                </a:solidFill>
                <a:cs typeface="Times New Roman" pitchFamily="18" charset="0"/>
              </a:rPr>
              <a:t>Find </a:t>
            </a:r>
            <a:r>
              <a:rPr lang="en-US" sz="2000" u="sng" dirty="0" smtClean="0">
                <a:solidFill>
                  <a:prstClr val="black"/>
                </a:solidFill>
                <a:latin typeface="Symbol" pitchFamily="18" charset="2"/>
                <a:cs typeface="Times New Roman" pitchFamily="18" charset="0"/>
              </a:rPr>
              <a:t>e</a:t>
            </a:r>
            <a:endParaRPr lang="en-US" sz="2000" u="sng" dirty="0" smtClean="0">
              <a:solidFill>
                <a:prstClr val="black"/>
              </a:solidFill>
              <a:cs typeface="Times New Roman" pitchFamily="18" charset="0"/>
            </a:endParaRPr>
          </a:p>
          <a:p>
            <a:pPr marL="914400" indent="-457200">
              <a:buAutoNum type="arabicParenR"/>
            </a:pPr>
            <a:r>
              <a:rPr lang="en-US" sz="2000" dirty="0" smtClean="0">
                <a:solidFill>
                  <a:prstClr val="black"/>
                </a:solidFill>
                <a:cs typeface="Times New Roman" pitchFamily="18" charset="0"/>
              </a:rPr>
              <a:t>Make a solution of know concentration (C)</a:t>
            </a:r>
          </a:p>
          <a:p>
            <a:pPr marL="914400" indent="-457200">
              <a:buAutoNum type="arabicParenR"/>
            </a:pPr>
            <a:r>
              <a:rPr lang="en-US" sz="2000" dirty="0" smtClean="0">
                <a:solidFill>
                  <a:prstClr val="black"/>
                </a:solidFill>
                <a:cs typeface="Times New Roman" pitchFamily="18" charset="0"/>
              </a:rPr>
              <a:t>Put in a cell of known length (</a:t>
            </a:r>
            <a:r>
              <a:rPr lang="en-US" sz="2000" dirty="0" smtClean="0">
                <a:solidFill>
                  <a:srgbClr val="008000"/>
                </a:solidFill>
                <a:cs typeface="Times New Roman" pitchFamily="18" charset="0"/>
              </a:rPr>
              <a:t>l</a:t>
            </a:r>
            <a:r>
              <a:rPr lang="en-US" sz="2000" dirty="0" smtClean="0">
                <a:solidFill>
                  <a:prstClr val="black"/>
                </a:solidFill>
                <a:cs typeface="Times New Roman" pitchFamily="18" charset="0"/>
              </a:rPr>
              <a:t>)</a:t>
            </a:r>
          </a:p>
          <a:p>
            <a:pPr marL="914400" indent="-457200">
              <a:buAutoNum type="arabicParenR"/>
            </a:pPr>
            <a:r>
              <a:rPr lang="en-US" sz="2000" dirty="0" smtClean="0">
                <a:solidFill>
                  <a:prstClr val="black"/>
                </a:solidFill>
                <a:cs typeface="Times New Roman" pitchFamily="18" charset="0"/>
              </a:rPr>
              <a:t>Measure A by UV-Vis</a:t>
            </a:r>
          </a:p>
          <a:p>
            <a:pPr marL="914400" indent="-457200">
              <a:buAutoNum type="arabicParenR"/>
            </a:pPr>
            <a:r>
              <a:rPr lang="en-US" sz="2000" dirty="0" smtClean="0">
                <a:solidFill>
                  <a:prstClr val="black"/>
                </a:solidFill>
                <a:cs typeface="Times New Roman" pitchFamily="18" charset="0"/>
              </a:rPr>
              <a:t>Calculate </a:t>
            </a:r>
            <a:r>
              <a:rPr lang="en-US" sz="2000" dirty="0" smtClean="0">
                <a:solidFill>
                  <a:prstClr val="black"/>
                </a:solidFill>
                <a:latin typeface="Symbol" pitchFamily="18" charset="2"/>
                <a:cs typeface="Times New Roman" pitchFamily="18" charset="0"/>
              </a:rPr>
              <a:t>e</a:t>
            </a:r>
            <a:endParaRPr lang="en-US" sz="2000" dirty="0" smtClean="0">
              <a:solidFill>
                <a:prstClr val="black"/>
              </a:solidFill>
              <a:cs typeface="Times New Roman" pitchFamily="18" charset="0"/>
            </a:endParaRPr>
          </a:p>
          <a:p>
            <a:pPr marL="514350" indent="-514350">
              <a:buAutoNum type="arabicParenR"/>
            </a:pPr>
            <a:endParaRPr lang="en-US" sz="2000" baseline="-25000" dirty="0">
              <a:solidFill>
                <a:prstClr val="black"/>
              </a:solidFill>
              <a:latin typeface="Symbol" pitchFamily="18" charset="2"/>
              <a:cs typeface="Times New Roman" pitchFamily="18" charset="0"/>
            </a:endParaRPr>
          </a:p>
        </p:txBody>
      </p:sp>
      <p:sp>
        <p:nvSpPr>
          <p:cNvPr id="22" name="Rectangle 21"/>
          <p:cNvSpPr/>
          <p:nvPr/>
        </p:nvSpPr>
        <p:spPr>
          <a:xfrm>
            <a:off x="1189741" y="1582448"/>
            <a:ext cx="2246128" cy="707886"/>
          </a:xfrm>
          <a:prstGeom prst="rect">
            <a:avLst/>
          </a:prstGeom>
        </p:spPr>
        <p:txBody>
          <a:bodyPr wrap="none">
            <a:spAutoFit/>
          </a:bodyPr>
          <a:lstStyle/>
          <a:p>
            <a:r>
              <a:rPr lang="en-US" sz="4000" dirty="0" smtClean="0">
                <a:latin typeface="Tahoma" pitchFamily="34" charset="0"/>
              </a:rPr>
              <a:t>A = </a:t>
            </a:r>
            <a:r>
              <a:rPr lang="en-US" sz="4000" dirty="0" smtClean="0">
                <a:latin typeface="Symbol" pitchFamily="18" charset="2"/>
              </a:rPr>
              <a:t>e</a:t>
            </a:r>
            <a:r>
              <a:rPr lang="en-US" sz="4000" dirty="0" smtClean="0">
                <a:latin typeface="Tahoma" pitchFamily="34" charset="0"/>
              </a:rPr>
              <a:t> c l </a:t>
            </a:r>
            <a:endParaRPr lang="en-US" sz="4000" dirty="0"/>
          </a:p>
        </p:txBody>
      </p:sp>
      <p:sp>
        <p:nvSpPr>
          <p:cNvPr id="38" name="TextBox 37"/>
          <p:cNvSpPr txBox="1"/>
          <p:nvPr/>
        </p:nvSpPr>
        <p:spPr>
          <a:xfrm>
            <a:off x="174609" y="4494405"/>
            <a:ext cx="7460502" cy="1631216"/>
          </a:xfrm>
          <a:prstGeom prst="rect">
            <a:avLst/>
          </a:prstGeom>
          <a:noFill/>
        </p:spPr>
        <p:txBody>
          <a:bodyPr wrap="square" rtlCol="0">
            <a:spAutoFit/>
          </a:bodyPr>
          <a:lstStyle/>
          <a:p>
            <a:r>
              <a:rPr lang="en-US" sz="2000" u="sng" dirty="0" smtClean="0">
                <a:solidFill>
                  <a:prstClr val="black"/>
                </a:solidFill>
                <a:cs typeface="Times New Roman" pitchFamily="18" charset="0"/>
              </a:rPr>
              <a:t>Find Concentrations</a:t>
            </a:r>
          </a:p>
          <a:p>
            <a:pPr marL="914400" indent="-457200">
              <a:buAutoNum type="arabicParenR"/>
            </a:pPr>
            <a:r>
              <a:rPr lang="en-US" sz="2000" dirty="0" smtClean="0">
                <a:solidFill>
                  <a:prstClr val="black"/>
                </a:solidFill>
                <a:cs typeface="Times New Roman" pitchFamily="18" charset="0"/>
              </a:rPr>
              <a:t>Know </a:t>
            </a:r>
            <a:r>
              <a:rPr lang="en-US" sz="2000" dirty="0" smtClean="0">
                <a:solidFill>
                  <a:srgbClr val="FF0000"/>
                </a:solidFill>
                <a:latin typeface="Symbol" pitchFamily="18" charset="2"/>
                <a:cs typeface="Times New Roman" pitchFamily="18" charset="0"/>
              </a:rPr>
              <a:t>e</a:t>
            </a:r>
            <a:endParaRPr lang="en-US" sz="2000" dirty="0" smtClean="0">
              <a:solidFill>
                <a:srgbClr val="FF0000"/>
              </a:solidFill>
              <a:cs typeface="Times New Roman" pitchFamily="18" charset="0"/>
            </a:endParaRPr>
          </a:p>
          <a:p>
            <a:pPr marL="914400" indent="-457200">
              <a:buAutoNum type="arabicParenR"/>
            </a:pPr>
            <a:r>
              <a:rPr lang="en-US" sz="2000" dirty="0" smtClean="0">
                <a:solidFill>
                  <a:prstClr val="black"/>
                </a:solidFill>
                <a:cs typeface="Times New Roman" pitchFamily="18" charset="0"/>
              </a:rPr>
              <a:t>Put sample in a cell of known length (</a:t>
            </a:r>
            <a:r>
              <a:rPr lang="en-US" sz="2000" dirty="0" smtClean="0">
                <a:solidFill>
                  <a:srgbClr val="008000"/>
                </a:solidFill>
                <a:cs typeface="Times New Roman" pitchFamily="18" charset="0"/>
              </a:rPr>
              <a:t>l</a:t>
            </a:r>
            <a:r>
              <a:rPr lang="en-US" sz="2000" dirty="0" smtClean="0">
                <a:solidFill>
                  <a:prstClr val="black"/>
                </a:solidFill>
                <a:cs typeface="Times New Roman" pitchFamily="18" charset="0"/>
              </a:rPr>
              <a:t>)</a:t>
            </a:r>
          </a:p>
          <a:p>
            <a:pPr marL="914400" indent="-457200">
              <a:buAutoNum type="arabicParenR"/>
            </a:pPr>
            <a:r>
              <a:rPr lang="en-US" sz="2000" dirty="0" smtClean="0">
                <a:solidFill>
                  <a:prstClr val="black"/>
                </a:solidFill>
                <a:cs typeface="Times New Roman" pitchFamily="18" charset="0"/>
              </a:rPr>
              <a:t>Measure </a:t>
            </a:r>
            <a:r>
              <a:rPr lang="en-US" sz="2000" dirty="0" smtClean="0">
                <a:solidFill>
                  <a:srgbClr val="0000FF"/>
                </a:solidFill>
                <a:cs typeface="Times New Roman" pitchFamily="18" charset="0"/>
              </a:rPr>
              <a:t>A</a:t>
            </a:r>
            <a:r>
              <a:rPr lang="en-US" sz="2000" dirty="0" smtClean="0">
                <a:solidFill>
                  <a:prstClr val="black"/>
                </a:solidFill>
                <a:cs typeface="Times New Roman" pitchFamily="18" charset="0"/>
              </a:rPr>
              <a:t> by UV-Vis</a:t>
            </a:r>
          </a:p>
          <a:p>
            <a:pPr marL="914400" indent="-457200">
              <a:buAutoNum type="arabicParenR"/>
            </a:pPr>
            <a:r>
              <a:rPr lang="en-US" sz="2000" dirty="0" smtClean="0">
                <a:solidFill>
                  <a:prstClr val="black"/>
                </a:solidFill>
                <a:cs typeface="Times New Roman" pitchFamily="18" charset="0"/>
              </a:rPr>
              <a:t>Calculate C</a:t>
            </a:r>
            <a:endParaRPr lang="en-US" sz="2000" baseline="-25000" dirty="0">
              <a:solidFill>
                <a:prstClr val="black"/>
              </a:solidFill>
              <a:latin typeface="Symbol" pitchFamily="18" charset="2"/>
              <a:cs typeface="Times New Roman" pitchFamily="18" charset="0"/>
            </a:endParaRPr>
          </a:p>
        </p:txBody>
      </p:sp>
      <p:pic>
        <p:nvPicPr>
          <p:cNvPr id="106499" name="Picture 3"/>
          <p:cNvPicPr>
            <a:picLocks noChangeAspect="1" noChangeArrowheads="1"/>
          </p:cNvPicPr>
          <p:nvPr/>
        </p:nvPicPr>
        <p:blipFill>
          <a:blip r:embed="rId2" cstate="print"/>
          <a:srcRect/>
          <a:stretch>
            <a:fillRect/>
          </a:stretch>
        </p:blipFill>
        <p:spPr bwMode="auto">
          <a:xfrm>
            <a:off x="5824538" y="4683885"/>
            <a:ext cx="2328862" cy="2050290"/>
          </a:xfrm>
          <a:prstGeom prst="rect">
            <a:avLst/>
          </a:prstGeom>
          <a:noFill/>
          <a:ln w="9525">
            <a:noFill/>
            <a:miter lim="800000"/>
            <a:headEnd/>
            <a:tailEnd/>
          </a:ln>
        </p:spPr>
      </p:pic>
      <p:sp>
        <p:nvSpPr>
          <p:cNvPr id="12" name="Rectangle 11"/>
          <p:cNvSpPr/>
          <p:nvPr/>
        </p:nvSpPr>
        <p:spPr>
          <a:xfrm>
            <a:off x="3285241" y="5792498"/>
            <a:ext cx="1625766" cy="523220"/>
          </a:xfrm>
          <a:prstGeom prst="rect">
            <a:avLst/>
          </a:prstGeom>
        </p:spPr>
        <p:txBody>
          <a:bodyPr wrap="none">
            <a:spAutoFit/>
          </a:bodyPr>
          <a:lstStyle/>
          <a:p>
            <a:r>
              <a:rPr lang="en-US" sz="2800" dirty="0" smtClean="0">
                <a:solidFill>
                  <a:srgbClr val="0000FF"/>
                </a:solidFill>
                <a:latin typeface="Tahoma" pitchFamily="34" charset="0"/>
              </a:rPr>
              <a:t>A</a:t>
            </a:r>
            <a:r>
              <a:rPr lang="en-US" sz="2800" dirty="0" smtClean="0">
                <a:latin typeface="Tahoma" pitchFamily="34" charset="0"/>
              </a:rPr>
              <a:t> = </a:t>
            </a:r>
            <a:r>
              <a:rPr lang="en-US" sz="2800" dirty="0" smtClean="0">
                <a:solidFill>
                  <a:srgbClr val="FF0000"/>
                </a:solidFill>
                <a:latin typeface="Symbol" pitchFamily="18" charset="2"/>
              </a:rPr>
              <a:t>e</a:t>
            </a:r>
            <a:r>
              <a:rPr lang="en-US" sz="2800" dirty="0" smtClean="0">
                <a:latin typeface="Tahoma" pitchFamily="34" charset="0"/>
              </a:rPr>
              <a:t> c </a:t>
            </a:r>
            <a:r>
              <a:rPr lang="en-US" sz="2800" dirty="0" smtClean="0">
                <a:solidFill>
                  <a:srgbClr val="008000"/>
                </a:solidFill>
                <a:latin typeface="Tahoma" pitchFamily="34" charset="0"/>
              </a:rPr>
              <a:t>l</a:t>
            </a:r>
            <a:r>
              <a:rPr lang="en-US" sz="2800" dirty="0" smtClean="0">
                <a:latin typeface="Tahoma" pitchFamily="34" charset="0"/>
              </a:rPr>
              <a:t> </a:t>
            </a:r>
            <a:endParaRPr lang="en-US" sz="2800" dirty="0"/>
          </a:p>
        </p:txBody>
      </p:sp>
      <p:pic>
        <p:nvPicPr>
          <p:cNvPr id="106501" name="Picture 5" descr="http://www.ic.sunysb.edu/Class/che133/lectures/beerplot.jpg"/>
          <p:cNvPicPr>
            <a:picLocks noChangeAspect="1" noChangeArrowheads="1"/>
          </p:cNvPicPr>
          <p:nvPr/>
        </p:nvPicPr>
        <p:blipFill>
          <a:blip r:embed="rId3" cstate="print"/>
          <a:srcRect/>
          <a:stretch>
            <a:fillRect/>
          </a:stretch>
        </p:blipFill>
        <p:spPr bwMode="auto">
          <a:xfrm>
            <a:off x="5946775" y="2625725"/>
            <a:ext cx="2501899" cy="1787071"/>
          </a:xfrm>
          <a:prstGeom prst="rect">
            <a:avLst/>
          </a:prstGeom>
          <a:noFill/>
        </p:spPr>
      </p:pic>
      <p:sp>
        <p:nvSpPr>
          <p:cNvPr id="14" name="Rectangle 13"/>
          <p:cNvSpPr/>
          <p:nvPr/>
        </p:nvSpPr>
        <p:spPr>
          <a:xfrm>
            <a:off x="3322044" y="3458873"/>
            <a:ext cx="3012081" cy="954107"/>
          </a:xfrm>
          <a:prstGeom prst="rect">
            <a:avLst/>
          </a:prstGeom>
        </p:spPr>
        <p:txBody>
          <a:bodyPr wrap="square">
            <a:spAutoFit/>
          </a:bodyPr>
          <a:lstStyle/>
          <a:p>
            <a:r>
              <a:rPr lang="en-US" sz="2800" dirty="0" smtClean="0">
                <a:solidFill>
                  <a:srgbClr val="0000FF"/>
                </a:solidFill>
                <a:latin typeface="Tahoma" pitchFamily="34" charset="0"/>
              </a:rPr>
              <a:t>A</a:t>
            </a:r>
            <a:r>
              <a:rPr lang="en-US" sz="2800" dirty="0" smtClean="0">
                <a:latin typeface="Tahoma" pitchFamily="34" charset="0"/>
              </a:rPr>
              <a:t> = </a:t>
            </a:r>
            <a:r>
              <a:rPr lang="en-US" sz="2800" dirty="0" smtClean="0">
                <a:latin typeface="Symbol" pitchFamily="18" charset="2"/>
              </a:rPr>
              <a:t>e</a:t>
            </a:r>
            <a:r>
              <a:rPr lang="en-US" sz="2800" dirty="0" smtClean="0">
                <a:latin typeface="Tahoma" pitchFamily="34" charset="0"/>
              </a:rPr>
              <a:t> </a:t>
            </a:r>
            <a:r>
              <a:rPr lang="en-US" sz="2800" dirty="0" smtClean="0">
                <a:solidFill>
                  <a:srgbClr val="FF0000"/>
                </a:solidFill>
                <a:latin typeface="Tahoma" pitchFamily="34" charset="0"/>
              </a:rPr>
              <a:t>c</a:t>
            </a:r>
            <a:r>
              <a:rPr lang="en-US" sz="2800" dirty="0" smtClean="0">
                <a:latin typeface="Tahoma" pitchFamily="34" charset="0"/>
              </a:rPr>
              <a:t> </a:t>
            </a:r>
            <a:r>
              <a:rPr lang="en-US" sz="2800" dirty="0" smtClean="0">
                <a:solidFill>
                  <a:srgbClr val="008000"/>
                </a:solidFill>
                <a:latin typeface="Tahoma" pitchFamily="34" charset="0"/>
              </a:rPr>
              <a:t>l</a:t>
            </a:r>
          </a:p>
          <a:p>
            <a:r>
              <a:rPr lang="en-US" sz="2800" dirty="0" smtClean="0">
                <a:solidFill>
                  <a:srgbClr val="0000FF"/>
                </a:solidFill>
                <a:latin typeface="Tahoma" pitchFamily="34" charset="0"/>
              </a:rPr>
              <a:t>y</a:t>
            </a:r>
            <a:r>
              <a:rPr lang="en-US" sz="2800" dirty="0" smtClean="0">
                <a:latin typeface="Tahoma" pitchFamily="34" charset="0"/>
              </a:rPr>
              <a:t> = </a:t>
            </a:r>
            <a:r>
              <a:rPr lang="en-US" sz="2800" dirty="0" smtClean="0">
                <a:latin typeface="Tahoma" pitchFamily="34" charset="0"/>
                <a:ea typeface="Tahoma" pitchFamily="34" charset="0"/>
                <a:cs typeface="Tahoma" pitchFamily="34" charset="0"/>
              </a:rPr>
              <a:t>m</a:t>
            </a:r>
            <a:r>
              <a:rPr lang="en-US" sz="2800" dirty="0" smtClean="0">
                <a:latin typeface="Tahoma" pitchFamily="34" charset="0"/>
              </a:rPr>
              <a:t> </a:t>
            </a:r>
            <a:r>
              <a:rPr lang="en-US" sz="2800" dirty="0" smtClean="0">
                <a:solidFill>
                  <a:srgbClr val="FF0000"/>
                </a:solidFill>
                <a:latin typeface="Tahoma" pitchFamily="34" charset="0"/>
              </a:rPr>
              <a:t>x</a:t>
            </a:r>
            <a:r>
              <a:rPr lang="en-US" sz="2800" dirty="0" smtClean="0">
                <a:latin typeface="Tahoma" pitchFamily="34" charset="0"/>
              </a:rPr>
              <a:t> + b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5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4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p:bldP spid="12"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31243</TotalTime>
  <Words>2788</Words>
  <Application>Microsoft Office PowerPoint</Application>
  <PresentationFormat>On-screen Show (4:3)</PresentationFormat>
  <Paragraphs>951</Paragraphs>
  <Slides>88</Slides>
  <Notes>14</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88</vt:i4>
      </vt:variant>
    </vt:vector>
  </HeadingPairs>
  <TitlesOfParts>
    <vt:vector size="93" baseType="lpstr">
      <vt:lpstr>Office Theme</vt:lpstr>
      <vt:lpstr>CS ChemDraw Drawing</vt:lpstr>
      <vt:lpstr>Graph</vt:lpstr>
      <vt:lpstr>PaperPort Document</vt:lpstr>
      <vt:lpstr>Bitmap Image</vt:lpstr>
      <vt:lpstr>CHM 5681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Atomic/Molecular Absorptions</dc:title>
  <dc:creator>Vastib</dc:creator>
  <cp:lastModifiedBy>Vastib</cp:lastModifiedBy>
  <cp:revision>101</cp:revision>
  <dcterms:created xsi:type="dcterms:W3CDTF">2013-07-05T17:21:50Z</dcterms:created>
  <dcterms:modified xsi:type="dcterms:W3CDTF">2018-10-15T15:34:02Z</dcterms:modified>
</cp:coreProperties>
</file>